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7C38F5-8387-4279-917A-08FD3B08547A}">
  <a:tblStyle styleId="{C27C38F5-8387-4279-917A-08FD3B08547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51ebfdc3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51ebfdc3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f6563370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f6563370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f6563370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8f6563370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only 95 percent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57f0352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57f0352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57f2da0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57f2da0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57f0352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57f0352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b351c6ae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8b351c6ae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2e1fd7ea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62e1fd7ea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f6563370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8f6563370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57f2da06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d57f2da06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57f2da06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57f2da0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62e1fd7ea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62e1fd7ea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62e1fd7ea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62e1fd7ea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62e1fd7ea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62e1fd7ea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62e1fd7ea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162e1fd7ea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d57f2da0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d57f2da0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32405223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32405223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3240522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3240522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3240522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3240522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3240522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3240522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87ac0a64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e87ac0a64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580634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580634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a96a2134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a96a2134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62e1fd7e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62e1fd7e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8a3630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8a3630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85e92a8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85e92a8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8d312f6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8d312f6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f6563370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f6563370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8a4610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28a461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62e1fd7e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62e1fd7e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Relationship Id="rId11" Type="http://schemas.openxmlformats.org/officeDocument/2006/relationships/image" Target="../media/image86.png"/><Relationship Id="rId10" Type="http://schemas.openxmlformats.org/officeDocument/2006/relationships/image" Target="../media/image73.png"/><Relationship Id="rId13" Type="http://schemas.openxmlformats.org/officeDocument/2006/relationships/image" Target="../media/image77.png"/><Relationship Id="rId12" Type="http://schemas.openxmlformats.org/officeDocument/2006/relationships/image" Target="../media/image75.png"/><Relationship Id="rId15" Type="http://schemas.openxmlformats.org/officeDocument/2006/relationships/image" Target="../media/image78.png"/><Relationship Id="rId14" Type="http://schemas.openxmlformats.org/officeDocument/2006/relationships/image" Target="../media/image57.png"/><Relationship Id="rId17" Type="http://schemas.openxmlformats.org/officeDocument/2006/relationships/image" Target="../media/image60.png"/><Relationship Id="rId16" Type="http://schemas.openxmlformats.org/officeDocument/2006/relationships/image" Target="../media/image7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Relationship Id="rId11" Type="http://schemas.openxmlformats.org/officeDocument/2006/relationships/image" Target="../media/image77.png"/><Relationship Id="rId10" Type="http://schemas.openxmlformats.org/officeDocument/2006/relationships/image" Target="../media/image57.png"/><Relationship Id="rId13" Type="http://schemas.openxmlformats.org/officeDocument/2006/relationships/image" Target="../media/image87.png"/><Relationship Id="rId12" Type="http://schemas.openxmlformats.org/officeDocument/2006/relationships/image" Target="../media/image89.png"/><Relationship Id="rId15" Type="http://schemas.openxmlformats.org/officeDocument/2006/relationships/image" Target="../media/image88.png"/><Relationship Id="rId14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Relationship Id="rId11" Type="http://schemas.openxmlformats.org/officeDocument/2006/relationships/image" Target="../media/image91.png"/><Relationship Id="rId10" Type="http://schemas.openxmlformats.org/officeDocument/2006/relationships/image" Target="../media/image92.png"/><Relationship Id="rId13" Type="http://schemas.openxmlformats.org/officeDocument/2006/relationships/image" Target="../media/image90.png"/><Relationship Id="rId12" Type="http://schemas.openxmlformats.org/officeDocument/2006/relationships/image" Target="../media/image9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Relationship Id="rId11" Type="http://schemas.openxmlformats.org/officeDocument/2006/relationships/image" Target="../media/image72.png"/><Relationship Id="rId10" Type="http://schemas.openxmlformats.org/officeDocument/2006/relationships/image" Target="../media/image74.png"/><Relationship Id="rId13" Type="http://schemas.openxmlformats.org/officeDocument/2006/relationships/image" Target="../media/image98.png"/><Relationship Id="rId12" Type="http://schemas.openxmlformats.org/officeDocument/2006/relationships/image" Target="../media/image96.png"/><Relationship Id="rId15" Type="http://schemas.openxmlformats.org/officeDocument/2006/relationships/image" Target="../media/image97.png"/><Relationship Id="rId14" Type="http://schemas.openxmlformats.org/officeDocument/2006/relationships/image" Target="../media/image101.png"/><Relationship Id="rId16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7.png"/><Relationship Id="rId6" Type="http://schemas.openxmlformats.org/officeDocument/2006/relationships/image" Target="../media/image106.png"/><Relationship Id="rId7" Type="http://schemas.openxmlformats.org/officeDocument/2006/relationships/image" Target="../media/image108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8.png"/><Relationship Id="rId21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Relationship Id="rId11" Type="http://schemas.openxmlformats.org/officeDocument/2006/relationships/image" Target="../media/image109.png"/><Relationship Id="rId10" Type="http://schemas.openxmlformats.org/officeDocument/2006/relationships/image" Target="../media/image111.png"/><Relationship Id="rId13" Type="http://schemas.openxmlformats.org/officeDocument/2006/relationships/image" Target="../media/image112.png"/><Relationship Id="rId12" Type="http://schemas.openxmlformats.org/officeDocument/2006/relationships/image" Target="../media/image110.png"/><Relationship Id="rId15" Type="http://schemas.openxmlformats.org/officeDocument/2006/relationships/image" Target="../media/image114.png"/><Relationship Id="rId14" Type="http://schemas.openxmlformats.org/officeDocument/2006/relationships/image" Target="../media/image113.png"/><Relationship Id="rId17" Type="http://schemas.openxmlformats.org/officeDocument/2006/relationships/image" Target="../media/image117.png"/><Relationship Id="rId16" Type="http://schemas.openxmlformats.org/officeDocument/2006/relationships/image" Target="../media/image116.png"/><Relationship Id="rId19" Type="http://schemas.openxmlformats.org/officeDocument/2006/relationships/image" Target="../media/image115.png"/><Relationship Id="rId18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png"/><Relationship Id="rId4" Type="http://schemas.openxmlformats.org/officeDocument/2006/relationships/image" Target="../media/image10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1.png"/><Relationship Id="rId4" Type="http://schemas.openxmlformats.org/officeDocument/2006/relationships/image" Target="../media/image123.png"/><Relationship Id="rId5" Type="http://schemas.openxmlformats.org/officeDocument/2006/relationships/image" Target="../media/image1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.png"/><Relationship Id="rId22" Type="http://schemas.openxmlformats.org/officeDocument/2006/relationships/image" Target="../media/image34.png"/><Relationship Id="rId21" Type="http://schemas.openxmlformats.org/officeDocument/2006/relationships/image" Target="../media/image13.png"/><Relationship Id="rId24" Type="http://schemas.openxmlformats.org/officeDocument/2006/relationships/image" Target="../media/image28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26" Type="http://schemas.openxmlformats.org/officeDocument/2006/relationships/image" Target="../media/image30.png"/><Relationship Id="rId25" Type="http://schemas.openxmlformats.org/officeDocument/2006/relationships/image" Target="../media/image16.png"/><Relationship Id="rId28" Type="http://schemas.openxmlformats.org/officeDocument/2006/relationships/image" Target="../media/image17.png"/><Relationship Id="rId27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29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12.png"/><Relationship Id="rId31" Type="http://schemas.openxmlformats.org/officeDocument/2006/relationships/image" Target="../media/image27.png"/><Relationship Id="rId30" Type="http://schemas.openxmlformats.org/officeDocument/2006/relationships/image" Target="../media/image38.png"/><Relationship Id="rId11" Type="http://schemas.openxmlformats.org/officeDocument/2006/relationships/image" Target="../media/image31.png"/><Relationship Id="rId33" Type="http://schemas.openxmlformats.org/officeDocument/2006/relationships/image" Target="../media/image22.png"/><Relationship Id="rId10" Type="http://schemas.openxmlformats.org/officeDocument/2006/relationships/image" Target="../media/image18.png"/><Relationship Id="rId32" Type="http://schemas.openxmlformats.org/officeDocument/2006/relationships/image" Target="../media/image29.png"/><Relationship Id="rId13" Type="http://schemas.openxmlformats.org/officeDocument/2006/relationships/image" Target="../media/image7.png"/><Relationship Id="rId12" Type="http://schemas.openxmlformats.org/officeDocument/2006/relationships/image" Target="../media/image2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14" Type="http://schemas.openxmlformats.org/officeDocument/2006/relationships/image" Target="../media/image1.png"/><Relationship Id="rId17" Type="http://schemas.openxmlformats.org/officeDocument/2006/relationships/image" Target="../media/image15.png"/><Relationship Id="rId16" Type="http://schemas.openxmlformats.org/officeDocument/2006/relationships/image" Target="../media/image8.png"/><Relationship Id="rId19" Type="http://schemas.openxmlformats.org/officeDocument/2006/relationships/image" Target="../media/image19.png"/><Relationship Id="rId1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7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Relationship Id="rId6" Type="http://schemas.openxmlformats.org/officeDocument/2006/relationships/image" Target="../media/image1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3" Type="http://schemas.openxmlformats.org/officeDocument/2006/relationships/image" Target="../media/image49.png"/><Relationship Id="rId12" Type="http://schemas.openxmlformats.org/officeDocument/2006/relationships/image" Target="../media/image45.png"/><Relationship Id="rId15" Type="http://schemas.openxmlformats.org/officeDocument/2006/relationships/image" Target="../media/image46.png"/><Relationship Id="rId14" Type="http://schemas.openxmlformats.org/officeDocument/2006/relationships/image" Target="../media/image50.png"/><Relationship Id="rId17" Type="http://schemas.openxmlformats.org/officeDocument/2006/relationships/image" Target="../media/image52.png"/><Relationship Id="rId16" Type="http://schemas.openxmlformats.org/officeDocument/2006/relationships/image" Target="../media/image51.png"/><Relationship Id="rId19" Type="http://schemas.openxmlformats.org/officeDocument/2006/relationships/image" Target="../media/image36.png"/><Relationship Id="rId18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59.png"/><Relationship Id="rId21" Type="http://schemas.openxmlformats.org/officeDocument/2006/relationships/image" Target="../media/image55.png"/><Relationship Id="rId24" Type="http://schemas.openxmlformats.org/officeDocument/2006/relationships/image" Target="../media/image61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26" Type="http://schemas.openxmlformats.org/officeDocument/2006/relationships/image" Target="../media/image70.png"/><Relationship Id="rId25" Type="http://schemas.openxmlformats.org/officeDocument/2006/relationships/image" Target="../media/image63.png"/><Relationship Id="rId28" Type="http://schemas.openxmlformats.org/officeDocument/2006/relationships/image" Target="../media/image69.png"/><Relationship Id="rId27" Type="http://schemas.openxmlformats.org/officeDocument/2006/relationships/image" Target="../media/image64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29" Type="http://schemas.openxmlformats.org/officeDocument/2006/relationships/image" Target="../media/image60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3" Type="http://schemas.openxmlformats.org/officeDocument/2006/relationships/image" Target="../media/image49.png"/><Relationship Id="rId12" Type="http://schemas.openxmlformats.org/officeDocument/2006/relationships/image" Target="../media/image45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9" Type="http://schemas.openxmlformats.org/officeDocument/2006/relationships/image" Target="../media/image56.png"/><Relationship Id="rId18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E. coli Colonization in Murine Models of Urinary Tract Infections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42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Olivares, Charles Burdet, Ariane Amoura, Imane El Meouche, Emmanuelle Comets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1385" l="24684" r="15735" t="70975"/>
          <a:stretch/>
        </p:blipFill>
        <p:spPr>
          <a:xfrm>
            <a:off x="920775" y="3711150"/>
            <a:ext cx="7149950" cy="11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Inter-individual variability systematically tested</a:t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7218312" y="993113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4856112" y="993113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5541912" y="307313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4823500" y="430852"/>
            <a:ext cx="622200" cy="5385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Kidney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6000715" y="430852"/>
            <a:ext cx="622200" cy="5385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Bladder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7181460" y="429512"/>
            <a:ext cx="622200" cy="5385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Urine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6080064" y="0"/>
            <a:ext cx="485400" cy="4302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In</a:t>
            </a:r>
            <a:endParaRPr b="1" sz="600">
              <a:solidFill>
                <a:srgbClr val="FFFFFF"/>
              </a:solidFill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>
            <a:off x="5445754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2"/>
          <p:cNvCxnSpPr/>
          <p:nvPr/>
        </p:nvCxnSpPr>
        <p:spPr>
          <a:xfrm rot="10800000">
            <a:off x="5446015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2"/>
          <p:cNvCxnSpPr/>
          <p:nvPr/>
        </p:nvCxnSpPr>
        <p:spPr>
          <a:xfrm flipH="1" rot="-5400000">
            <a:off x="5026989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65" name="Google Shape;265;p22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71" y="417946"/>
            <a:ext cx="24161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19" y="859694"/>
            <a:ext cx="227398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185" y="859697"/>
            <a:ext cx="23958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5942" y="417946"/>
            <a:ext cx="225367" cy="96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2"/>
          <p:cNvCxnSpPr/>
          <p:nvPr/>
        </p:nvCxnSpPr>
        <p:spPr>
          <a:xfrm>
            <a:off x="6626498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2"/>
          <p:cNvCxnSpPr/>
          <p:nvPr/>
        </p:nvCxnSpPr>
        <p:spPr>
          <a:xfrm rot="10800000">
            <a:off x="6626760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2"/>
          <p:cNvCxnSpPr/>
          <p:nvPr/>
        </p:nvCxnSpPr>
        <p:spPr>
          <a:xfrm flipH="1" rot="-5400000">
            <a:off x="6209843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2"/>
          <p:cNvCxnSpPr/>
          <p:nvPr/>
        </p:nvCxnSpPr>
        <p:spPr>
          <a:xfrm flipH="1" rot="-5400000">
            <a:off x="7390588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3" name="Google Shape;273;p22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5146" y="1087572"/>
            <a:ext cx="150672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480" y="1087572"/>
            <a:ext cx="134779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8307" y="1087572"/>
            <a:ext cx="137870" cy="12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IIV (1)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14500" y="1537875"/>
            <a:ext cx="588522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4500" y="1537875"/>
            <a:ext cx="588522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14500" y="1537875"/>
            <a:ext cx="588522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14500" y="1537875"/>
            <a:ext cx="588522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 rotWithShape="1">
          <a:blip r:embed="rId14">
            <a:alphaModFix/>
          </a:blip>
          <a:srcRect b="34528" l="2337" r="28102" t="38319"/>
          <a:stretch/>
        </p:blipFill>
        <p:spPr>
          <a:xfrm>
            <a:off x="-2411125" y="625025"/>
            <a:ext cx="2095500" cy="170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 title="[0,0,0,&quot;https://www.codecogs.com/eqnedit.php?latex=%20%5Cdelta_%7BU%2Ci%7D%20%3D%20%5Cdelta_%7BU%7D%20%2B%20%5Ceta_%7B%5Cdelta_%7BU%7D%2C%20i%7D%20#0&quot;]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49550" y="1656425"/>
            <a:ext cx="1273004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1099" y="2689125"/>
            <a:ext cx="1381250" cy="15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/>
          <p:nvPr/>
        </p:nvSpPr>
        <p:spPr>
          <a:xfrm>
            <a:off x="923275" y="3589100"/>
            <a:ext cx="1296900" cy="163800"/>
          </a:xfrm>
          <a:prstGeom prst="rect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923275" y="3915500"/>
            <a:ext cx="1296900" cy="163800"/>
          </a:xfrm>
          <a:prstGeom prst="rect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923275" y="2903300"/>
            <a:ext cx="1296900" cy="163800"/>
          </a:xfrm>
          <a:prstGeom prst="rect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923275" y="4079300"/>
            <a:ext cx="1296900" cy="163800"/>
          </a:xfrm>
          <a:prstGeom prst="rect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2"/>
          <p:cNvPicPr preferRelativeResize="0"/>
          <p:nvPr/>
        </p:nvPicPr>
        <p:blipFill rotWithShape="1">
          <a:blip r:embed="rId17">
            <a:alphaModFix/>
          </a:blip>
          <a:srcRect b="6524" l="3618" r="44986" t="49180"/>
          <a:stretch/>
        </p:blipFill>
        <p:spPr>
          <a:xfrm>
            <a:off x="483725" y="2416350"/>
            <a:ext cx="2238075" cy="21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/>
          <p:nvPr/>
        </p:nvSpPr>
        <p:spPr>
          <a:xfrm>
            <a:off x="9928900" y="430852"/>
            <a:ext cx="622200" cy="5385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Kidney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11106115" y="430852"/>
            <a:ext cx="622200" cy="5385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Bladder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12286860" y="429512"/>
            <a:ext cx="622200" cy="5385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Urine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11185464" y="0"/>
            <a:ext cx="485400" cy="4302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In</a:t>
            </a:r>
            <a:endParaRPr b="1" sz="600">
              <a:solidFill>
                <a:srgbClr val="FFFFFF"/>
              </a:solidFill>
            </a:endParaRPr>
          </a:p>
        </p:txBody>
      </p:sp>
      <p:cxnSp>
        <p:nvCxnSpPr>
          <p:cNvPr id="297" name="Google Shape;297;p23"/>
          <p:cNvCxnSpPr/>
          <p:nvPr/>
        </p:nvCxnSpPr>
        <p:spPr>
          <a:xfrm>
            <a:off x="10551154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3"/>
          <p:cNvCxnSpPr/>
          <p:nvPr/>
        </p:nvCxnSpPr>
        <p:spPr>
          <a:xfrm rot="10800000">
            <a:off x="10551415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3"/>
          <p:cNvCxnSpPr/>
          <p:nvPr/>
        </p:nvCxnSpPr>
        <p:spPr>
          <a:xfrm flipH="1" rot="-5400000">
            <a:off x="10132389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300" name="Google Shape;300;p23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571" y="417946"/>
            <a:ext cx="24161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0319" y="859694"/>
            <a:ext cx="227398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8585" y="859697"/>
            <a:ext cx="23958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342" y="417946"/>
            <a:ext cx="225367" cy="96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3"/>
          <p:cNvCxnSpPr/>
          <p:nvPr/>
        </p:nvCxnSpPr>
        <p:spPr>
          <a:xfrm>
            <a:off x="11731898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3"/>
          <p:cNvCxnSpPr/>
          <p:nvPr/>
        </p:nvCxnSpPr>
        <p:spPr>
          <a:xfrm rot="10800000">
            <a:off x="11732160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3"/>
          <p:cNvCxnSpPr/>
          <p:nvPr/>
        </p:nvCxnSpPr>
        <p:spPr>
          <a:xfrm flipH="1" rot="-5400000">
            <a:off x="11315243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307" name="Google Shape;307;p23"/>
          <p:cNvCxnSpPr/>
          <p:nvPr/>
        </p:nvCxnSpPr>
        <p:spPr>
          <a:xfrm flipH="1" rot="-5400000">
            <a:off x="12495988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23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60546" y="1087572"/>
            <a:ext cx="150672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48880" y="1087572"/>
            <a:ext cx="134779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43707" y="1087572"/>
            <a:ext cx="137870" cy="12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IIV (2)</a:t>
            </a:r>
            <a:endParaRPr/>
          </a:p>
        </p:txBody>
      </p:sp>
      <p:sp>
        <p:nvSpPr>
          <p:cNvPr id="312" name="Google Shape;31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10">
            <a:alphaModFix/>
          </a:blip>
          <a:srcRect b="1953" l="3124" r="29239" t="71616"/>
          <a:stretch/>
        </p:blipFill>
        <p:spPr>
          <a:xfrm>
            <a:off x="-2305050" y="2126725"/>
            <a:ext cx="1950850" cy="1593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3"/>
          <p:cNvGrpSpPr/>
          <p:nvPr/>
        </p:nvGrpSpPr>
        <p:grpSpPr>
          <a:xfrm>
            <a:off x="9912425" y="3563900"/>
            <a:ext cx="4596300" cy="1300598"/>
            <a:chOff x="3921775" y="-1458575"/>
            <a:chExt cx="4596300" cy="1300598"/>
          </a:xfrm>
        </p:grpSpPr>
        <p:sp>
          <p:nvSpPr>
            <p:cNvPr id="315" name="Google Shape;315;p23"/>
            <p:cNvSpPr/>
            <p:nvPr/>
          </p:nvSpPr>
          <p:spPr>
            <a:xfrm>
              <a:off x="3921775" y="-1458575"/>
              <a:ext cx="4596300" cy="123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518700" y="-976273"/>
              <a:ext cx="650100" cy="562800"/>
            </a:xfrm>
            <a:prstGeom prst="rect">
              <a:avLst/>
            </a:prstGeom>
            <a:solidFill>
              <a:srgbClr val="D730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Kidney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5749332" y="-976273"/>
              <a:ext cx="650100" cy="562800"/>
            </a:xfrm>
            <a:prstGeom prst="rect">
              <a:avLst/>
            </a:prstGeom>
            <a:solidFill>
              <a:srgbClr val="4575B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Bladder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6983653" y="-977673"/>
              <a:ext cx="650100" cy="562800"/>
            </a:xfrm>
            <a:prstGeom prst="rect">
              <a:avLst/>
            </a:prstGeom>
            <a:solidFill>
              <a:srgbClr val="FEB24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Urine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5871781" y="-1426677"/>
              <a:ext cx="428700" cy="450000"/>
            </a:xfrm>
            <a:prstGeom prst="downArrow">
              <a:avLst>
                <a:gd fmla="val 50000" name="adj1"/>
                <a:gd fmla="val 47948" name="adj2"/>
              </a:avLst>
            </a:pr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In</a:t>
              </a:r>
              <a:endParaRPr b="1" sz="600">
                <a:solidFill>
                  <a:srgbClr val="FFFFFF"/>
                </a:solidFill>
              </a:endParaRPr>
            </a:p>
          </p:txBody>
        </p:sp>
        <p:cxnSp>
          <p:nvCxnSpPr>
            <p:cNvPr id="320" name="Google Shape;320;p23"/>
            <p:cNvCxnSpPr/>
            <p:nvPr/>
          </p:nvCxnSpPr>
          <p:spPr>
            <a:xfrm>
              <a:off x="5169189" y="-576845"/>
              <a:ext cx="58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23"/>
            <p:cNvCxnSpPr/>
            <p:nvPr/>
          </p:nvCxnSpPr>
          <p:spPr>
            <a:xfrm rot="10800000">
              <a:off x="5169132" y="-813106"/>
              <a:ext cx="5802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2" name="Google Shape;322;p23"/>
            <p:cNvCxnSpPr/>
            <p:nvPr/>
          </p:nvCxnSpPr>
          <p:spPr>
            <a:xfrm flipH="1" rot="-5400000">
              <a:off x="4731297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pic>
          <p:nvPicPr>
            <p:cNvPr id="323" name="Google Shape;323;p23" title="[0,0,0,&quot;https://www.codecogs.com/eqnedit.php?latex=q_%7BBK%7D#0&quot;]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2249" y="-989764"/>
              <a:ext cx="252573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3" title="[0,0,0,&quot;https://www.codecogs.com/eqnedit.php?latex=q_%7BBU%7D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8065" y="-482484"/>
              <a:ext cx="237716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3" title="[0,0,0,&quot;https://www.codecogs.com/eqnedit.php?latex=q_%7BKB%7D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3309" y="-482484"/>
              <a:ext cx="250451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3" title="[0,0,0,&quot;https://www.codecogs.com/eqnedit.php?latex=q_%7BUB%7D#0&quot;]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0189" y="-989764"/>
              <a:ext cx="235594" cy="10081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" name="Google Shape;327;p23"/>
            <p:cNvCxnSpPr/>
            <p:nvPr/>
          </p:nvCxnSpPr>
          <p:spPr>
            <a:xfrm>
              <a:off x="6403510" y="-576845"/>
              <a:ext cx="5802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8" name="Google Shape;328;p23"/>
            <p:cNvCxnSpPr/>
            <p:nvPr/>
          </p:nvCxnSpPr>
          <p:spPr>
            <a:xfrm rot="10800000">
              <a:off x="6403453" y="-813106"/>
              <a:ext cx="580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23"/>
            <p:cNvCxnSpPr/>
            <p:nvPr/>
          </p:nvCxnSpPr>
          <p:spPr>
            <a:xfrm flipH="1" rot="-5400000">
              <a:off x="5967824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cxnSp>
          <p:nvCxnSpPr>
            <p:cNvPr id="330" name="Google Shape;330;p23"/>
            <p:cNvCxnSpPr/>
            <p:nvPr/>
          </p:nvCxnSpPr>
          <p:spPr>
            <a:xfrm flipH="1" rot="-5400000">
              <a:off x="7202145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pic>
          <p:nvPicPr>
            <p:cNvPr id="331" name="Google Shape;331;p23" title="[0,0,0,&quot;https://www.codecogs.com/eqnedit.php?latex=%5Cdelta_%7BK%7D#0&quot;]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56320" y="-289750"/>
              <a:ext cx="157509" cy="13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3" title="[0,0,0,&quot;https://www.codecogs.com/eqnedit.php?latex=%5Cdelta_%7BU%7D#0&quot;]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53024" y="-289750"/>
              <a:ext cx="140895" cy="13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3" title="[0,0,0,&quot;https://www.codecogs.com/eqnedit.php?latex=%5Cdelta_%7BB%7D#0&quot;]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93167" y="-289750"/>
              <a:ext cx="144125" cy="13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23"/>
          <p:cNvSpPr/>
          <p:nvPr/>
        </p:nvSpPr>
        <p:spPr>
          <a:xfrm>
            <a:off x="7218312" y="993113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6743350" y="749050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4823500" y="430852"/>
            <a:ext cx="622200" cy="5385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Kidney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6000715" y="430852"/>
            <a:ext cx="622200" cy="5385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Bladder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7181460" y="429512"/>
            <a:ext cx="622200" cy="5385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Urine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6080064" y="0"/>
            <a:ext cx="485400" cy="4302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In</a:t>
            </a:r>
            <a:endParaRPr b="1" sz="600">
              <a:solidFill>
                <a:srgbClr val="FFFFFF"/>
              </a:solidFill>
            </a:endParaRPr>
          </a:p>
        </p:txBody>
      </p:sp>
      <p:cxnSp>
        <p:nvCxnSpPr>
          <p:cNvPr id="340" name="Google Shape;340;p23"/>
          <p:cNvCxnSpPr/>
          <p:nvPr/>
        </p:nvCxnSpPr>
        <p:spPr>
          <a:xfrm>
            <a:off x="5445754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3"/>
          <p:cNvCxnSpPr/>
          <p:nvPr/>
        </p:nvCxnSpPr>
        <p:spPr>
          <a:xfrm rot="10800000">
            <a:off x="5446015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3"/>
          <p:cNvCxnSpPr/>
          <p:nvPr/>
        </p:nvCxnSpPr>
        <p:spPr>
          <a:xfrm flipH="1" rot="-5400000">
            <a:off x="5026989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3" name="Google Shape;343;p23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71" y="417946"/>
            <a:ext cx="24161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19" y="859694"/>
            <a:ext cx="227398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185" y="859697"/>
            <a:ext cx="23958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5942" y="417946"/>
            <a:ext cx="225367" cy="96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23"/>
          <p:cNvCxnSpPr/>
          <p:nvPr/>
        </p:nvCxnSpPr>
        <p:spPr>
          <a:xfrm>
            <a:off x="6626498" y="8129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3"/>
          <p:cNvCxnSpPr/>
          <p:nvPr/>
        </p:nvCxnSpPr>
        <p:spPr>
          <a:xfrm rot="10800000">
            <a:off x="6626760" y="5869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3"/>
          <p:cNvCxnSpPr/>
          <p:nvPr/>
        </p:nvCxnSpPr>
        <p:spPr>
          <a:xfrm flipH="1" rot="-5400000">
            <a:off x="6209843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3"/>
          <p:cNvCxnSpPr/>
          <p:nvPr/>
        </p:nvCxnSpPr>
        <p:spPr>
          <a:xfrm flipH="1" rot="-5400000">
            <a:off x="7390588" y="10820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51" name="Google Shape;351;p23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5146" y="1087572"/>
            <a:ext cx="150672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480" y="1087572"/>
            <a:ext cx="134779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8307" y="1087572"/>
            <a:ext cx="137870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4500" y="1537875"/>
            <a:ext cx="588522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14490" y="1526912"/>
            <a:ext cx="5885245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685" y="2408862"/>
            <a:ext cx="2219006" cy="2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 title="[0,0,0,&quot;https://www.codecogs.com/eqnedit.php?latex=%20%5Cdelta_%7BU%2Ci%7D%20%3D%20%5Cdelta_%7BU%7D%20%2B%20%5Ceta_%7B%5Cdelta_%7BU%7D%2C%20i%7D%20#0&quot;]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9550" y="1656425"/>
            <a:ext cx="1273004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 title="[0,0,0,&quot;https://www.codecogs.com/eqnedit.php?latex=%20%5Clog(%20q_%7BBU%2Ci%7D%20)%20%3D%20%5Clog(%20q_%7BBU%7D%20)%20%2B%20%5Ceta_%7Bq_%7BBU%7D%2C%20i%7D%20#0&quot;]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3375" y="2004525"/>
            <a:ext cx="227362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6283337" y="839338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A6CE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6816737" y="1067938"/>
            <a:ext cx="317700" cy="3177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A6CE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4366300" y="507052"/>
            <a:ext cx="622200" cy="5385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Kidney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5543515" y="507052"/>
            <a:ext cx="622200" cy="5385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Bladder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6724260" y="505712"/>
            <a:ext cx="622200" cy="5385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Urine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5622864" y="76200"/>
            <a:ext cx="485400" cy="4302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In</a:t>
            </a:r>
            <a:endParaRPr b="1" sz="600">
              <a:solidFill>
                <a:srgbClr val="FFFFFF"/>
              </a:solidFill>
            </a:endParaRPr>
          </a:p>
        </p:txBody>
      </p:sp>
      <p:cxnSp>
        <p:nvCxnSpPr>
          <p:cNvPr id="369" name="Google Shape;369;p24"/>
          <p:cNvCxnSpPr/>
          <p:nvPr/>
        </p:nvCxnSpPr>
        <p:spPr>
          <a:xfrm>
            <a:off x="4988554" y="8891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4"/>
          <p:cNvCxnSpPr/>
          <p:nvPr/>
        </p:nvCxnSpPr>
        <p:spPr>
          <a:xfrm rot="10800000">
            <a:off x="4988815" y="6631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24"/>
          <p:cNvCxnSpPr/>
          <p:nvPr/>
        </p:nvCxnSpPr>
        <p:spPr>
          <a:xfrm flipH="1" rot="-5400000">
            <a:off x="4569789" y="11582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372" name="Google Shape;372;p24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971" y="494146"/>
            <a:ext cx="24161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719" y="935894"/>
            <a:ext cx="227398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985" y="935897"/>
            <a:ext cx="239580" cy="9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742" y="494146"/>
            <a:ext cx="225367" cy="96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4"/>
          <p:cNvCxnSpPr/>
          <p:nvPr/>
        </p:nvCxnSpPr>
        <p:spPr>
          <a:xfrm>
            <a:off x="6169298" y="889140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4"/>
          <p:cNvCxnSpPr/>
          <p:nvPr/>
        </p:nvCxnSpPr>
        <p:spPr>
          <a:xfrm rot="10800000">
            <a:off x="6169560" y="663135"/>
            <a:ext cx="55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24"/>
          <p:cNvCxnSpPr/>
          <p:nvPr/>
        </p:nvCxnSpPr>
        <p:spPr>
          <a:xfrm flipH="1" rot="-5400000">
            <a:off x="5752643" y="11582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379" name="Google Shape;379;p24"/>
          <p:cNvCxnSpPr/>
          <p:nvPr/>
        </p:nvCxnSpPr>
        <p:spPr>
          <a:xfrm flipH="1" rot="-5400000">
            <a:off x="6933388" y="1158214"/>
            <a:ext cx="226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80" name="Google Shape;380;p24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7946" y="1163772"/>
            <a:ext cx="150672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4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6280" y="1163772"/>
            <a:ext cx="134779" cy="12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1107" y="1163772"/>
            <a:ext cx="137870" cy="12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 txBox="1"/>
          <p:nvPr>
            <p:ph type="title"/>
          </p:nvPr>
        </p:nvSpPr>
        <p:spPr>
          <a:xfrm>
            <a:off x="311700" y="445025"/>
            <a:ext cx="242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Simulations</a:t>
            </a:r>
            <a:endParaRPr/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Monte Carlo simulations to generate </a:t>
            </a:r>
            <a:r>
              <a:rPr lang="en"/>
              <a:t>1000 individuals (PAS strain).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Individual is cleared when reach 1 CFU threshold.</a:t>
            </a:r>
            <a:endParaRPr/>
          </a:p>
        </p:txBody>
      </p:sp>
      <p:pic>
        <p:nvPicPr>
          <p:cNvPr id="385" name="Google Shape;385;p24"/>
          <p:cNvPicPr preferRelativeResize="0"/>
          <p:nvPr/>
        </p:nvPicPr>
        <p:blipFill rotWithShape="1">
          <a:blip r:embed="rId10">
            <a:alphaModFix/>
          </a:blip>
          <a:srcRect b="0" l="0" r="0" t="3929"/>
          <a:stretch/>
        </p:blipFill>
        <p:spPr>
          <a:xfrm>
            <a:off x="3253175" y="3008686"/>
            <a:ext cx="5658225" cy="203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2977550"/>
            <a:ext cx="2811776" cy="2008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24"/>
          <p:cNvGrpSpPr/>
          <p:nvPr/>
        </p:nvGrpSpPr>
        <p:grpSpPr>
          <a:xfrm>
            <a:off x="4700986" y="1110512"/>
            <a:ext cx="4295330" cy="1829214"/>
            <a:chOff x="3253186" y="958112"/>
            <a:chExt cx="4295330" cy="1829214"/>
          </a:xfrm>
        </p:grpSpPr>
        <p:grpSp>
          <p:nvGrpSpPr>
            <p:cNvPr id="388" name="Google Shape;388;p24"/>
            <p:cNvGrpSpPr/>
            <p:nvPr/>
          </p:nvGrpSpPr>
          <p:grpSpPr>
            <a:xfrm>
              <a:off x="3253186" y="1453225"/>
              <a:ext cx="4295330" cy="1334100"/>
              <a:chOff x="1119586" y="1377025"/>
              <a:chExt cx="4295330" cy="1334100"/>
            </a:xfrm>
          </p:grpSpPr>
          <p:pic>
            <p:nvPicPr>
              <p:cNvPr id="389" name="Google Shape;38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19586" y="1377025"/>
                <a:ext cx="2161730" cy="1334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2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253186" y="1377025"/>
                <a:ext cx="2161730" cy="133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91" name="Google Shape;391;p24"/>
            <p:cNvCxnSpPr>
              <a:stCxn id="363" idx="3"/>
            </p:cNvCxnSpPr>
            <p:nvPr/>
          </p:nvCxnSpPr>
          <p:spPr>
            <a:xfrm flipH="1">
              <a:off x="4374463" y="958112"/>
              <a:ext cx="507600" cy="48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392" name="Google Shape;392;p24"/>
            <p:cNvCxnSpPr>
              <a:stCxn id="364" idx="6"/>
              <a:endCxn id="390" idx="0"/>
            </p:cNvCxnSpPr>
            <p:nvPr/>
          </p:nvCxnSpPr>
          <p:spPr>
            <a:xfrm>
              <a:off x="5686637" y="1074388"/>
              <a:ext cx="780900" cy="37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Strain Effect?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/>
          </a:blip>
          <a:srcRect b="0" l="0" r="0" t="1341"/>
          <a:stretch/>
        </p:blipFill>
        <p:spPr>
          <a:xfrm>
            <a:off x="3556625" y="2000"/>
            <a:ext cx="558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Covariates</a:t>
            </a:r>
            <a:endParaRPr/>
          </a:p>
        </p:txBody>
      </p:sp>
      <p:sp>
        <p:nvSpPr>
          <p:cNvPr id="404" name="Google Shape;40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26"/>
          <p:cNvPicPr preferRelativeResize="0"/>
          <p:nvPr/>
        </p:nvPicPr>
        <p:blipFill rotWithShape="1">
          <a:blip r:embed="rId4">
            <a:alphaModFix/>
          </a:blip>
          <a:srcRect b="0" l="0" r="26734" t="0"/>
          <a:stretch/>
        </p:blipFill>
        <p:spPr>
          <a:xfrm>
            <a:off x="-2298125" y="2695050"/>
            <a:ext cx="2104000" cy="234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26"/>
          <p:cNvGrpSpPr/>
          <p:nvPr/>
        </p:nvGrpSpPr>
        <p:grpSpPr>
          <a:xfrm>
            <a:off x="311688" y="1609552"/>
            <a:ext cx="2974290" cy="1175220"/>
            <a:chOff x="4459925" y="-1458575"/>
            <a:chExt cx="3291600" cy="1300598"/>
          </a:xfrm>
        </p:grpSpPr>
        <p:sp>
          <p:nvSpPr>
            <p:cNvPr id="407" name="Google Shape;407;p26"/>
            <p:cNvSpPr/>
            <p:nvPr/>
          </p:nvSpPr>
          <p:spPr>
            <a:xfrm>
              <a:off x="4459925" y="-1458575"/>
              <a:ext cx="3291600" cy="123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518700" y="-976273"/>
              <a:ext cx="650100" cy="562800"/>
            </a:xfrm>
            <a:prstGeom prst="rect">
              <a:avLst/>
            </a:prstGeom>
            <a:solidFill>
              <a:srgbClr val="D730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Kidney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5749332" y="-976273"/>
              <a:ext cx="650100" cy="562800"/>
            </a:xfrm>
            <a:prstGeom prst="rect">
              <a:avLst/>
            </a:prstGeom>
            <a:solidFill>
              <a:srgbClr val="4575B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Bladder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983653" y="-977673"/>
              <a:ext cx="650100" cy="562800"/>
            </a:xfrm>
            <a:prstGeom prst="rect">
              <a:avLst/>
            </a:prstGeom>
            <a:solidFill>
              <a:srgbClr val="FEB24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Urine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871781" y="-1426677"/>
              <a:ext cx="428700" cy="450000"/>
            </a:xfrm>
            <a:prstGeom prst="downArrow">
              <a:avLst>
                <a:gd fmla="val 50000" name="adj1"/>
                <a:gd fmla="val 47948" name="adj2"/>
              </a:avLst>
            </a:pr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In</a:t>
              </a:r>
              <a:endParaRPr b="1" sz="600">
                <a:solidFill>
                  <a:srgbClr val="FFFFFF"/>
                </a:solidFill>
              </a:endParaRPr>
            </a:p>
          </p:txBody>
        </p:sp>
        <p:cxnSp>
          <p:nvCxnSpPr>
            <p:cNvPr id="412" name="Google Shape;412;p26"/>
            <p:cNvCxnSpPr/>
            <p:nvPr/>
          </p:nvCxnSpPr>
          <p:spPr>
            <a:xfrm>
              <a:off x="5169189" y="-576845"/>
              <a:ext cx="5802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" name="Google Shape;413;p26"/>
            <p:cNvCxnSpPr/>
            <p:nvPr/>
          </p:nvCxnSpPr>
          <p:spPr>
            <a:xfrm rot="10800000">
              <a:off x="5169132" y="-813106"/>
              <a:ext cx="5802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4" name="Google Shape;414;p26"/>
            <p:cNvCxnSpPr/>
            <p:nvPr/>
          </p:nvCxnSpPr>
          <p:spPr>
            <a:xfrm flipH="1" rot="-5400000">
              <a:off x="4731297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pic>
          <p:nvPicPr>
            <p:cNvPr id="415" name="Google Shape;415;p26" title="[0,0,0,&quot;https://www.codecogs.com/eqnedit.php?latex=q_%7BBK%7D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2249" y="-989764"/>
              <a:ext cx="252573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6" title="[0,0,0,&quot;https://www.codecogs.com/eqnedit.php?latex=q_%7BBU%7D#0&quot;]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8065" y="-482484"/>
              <a:ext cx="237716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6" title="[0,0,0,&quot;https://www.codecogs.com/eqnedit.php?latex=q_%7BKB%7D#0&quot;]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23309" y="-482484"/>
              <a:ext cx="250451" cy="10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6" title="[0,0,0,&quot;https://www.codecogs.com/eqnedit.php?latex=q_%7BUB%7D#0&quot;]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70189" y="-989764"/>
              <a:ext cx="235594" cy="10081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9" name="Google Shape;419;p26"/>
            <p:cNvCxnSpPr/>
            <p:nvPr/>
          </p:nvCxnSpPr>
          <p:spPr>
            <a:xfrm>
              <a:off x="6403510" y="-576845"/>
              <a:ext cx="5802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0" name="Google Shape;420;p26"/>
            <p:cNvCxnSpPr/>
            <p:nvPr/>
          </p:nvCxnSpPr>
          <p:spPr>
            <a:xfrm rot="10800000">
              <a:off x="6403453" y="-813106"/>
              <a:ext cx="580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" name="Google Shape;421;p26"/>
            <p:cNvCxnSpPr/>
            <p:nvPr/>
          </p:nvCxnSpPr>
          <p:spPr>
            <a:xfrm flipH="1" rot="-5400000">
              <a:off x="5967824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cxnSp>
          <p:nvCxnSpPr>
            <p:cNvPr id="422" name="Google Shape;422;p26"/>
            <p:cNvCxnSpPr/>
            <p:nvPr/>
          </p:nvCxnSpPr>
          <p:spPr>
            <a:xfrm flipH="1" rot="-5400000">
              <a:off x="7202145" y="-295437"/>
              <a:ext cx="23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pic>
          <p:nvPicPr>
            <p:cNvPr id="423" name="Google Shape;423;p26" title="[0,0,0,&quot;https://www.codecogs.com/eqnedit.php?latex=%5Cdelta_%7BK%7D#0&quot;]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56320" y="-289750"/>
              <a:ext cx="157509" cy="13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 title="[0,0,0,&quot;https://www.codecogs.com/eqnedit.php?latex=%5Cdelta_%7BU%7D#0&quot;]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53024" y="-289750"/>
              <a:ext cx="140895" cy="13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 title="[0,0,0,&quot;https://www.codecogs.com/eqnedit.php?latex=%5Cdelta_%7BB%7D#0&quot;]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93167" y="-289750"/>
              <a:ext cx="144125" cy="13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6" name="Google Shape;426;p26"/>
          <p:cNvPicPr preferRelativeResize="0"/>
          <p:nvPr/>
        </p:nvPicPr>
        <p:blipFill rotWithShape="1">
          <a:blip r:embed="rId12">
            <a:alphaModFix/>
          </a:blip>
          <a:srcRect b="0" l="0" r="0" t="911"/>
          <a:stretch/>
        </p:blipFill>
        <p:spPr>
          <a:xfrm>
            <a:off x="1581300" y="2843875"/>
            <a:ext cx="1975325" cy="23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994" y="3090850"/>
            <a:ext cx="1527309" cy="85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6" title="[89,89,89,&quot;https://www.codecogs.com/eqnedit.php?latex=%20%5Ctheta%20%3D%20%5Ctheta%20%2B%20%5Cmathbb%7BI%7D_%7B%5Ctheta%2C%20CFT%7D%20%5Cbeta_%7B%5Ctheta%2C%20CFT%7D#0&quot;]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128000" y="1254450"/>
            <a:ext cx="1692468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6" title="[89,89,89,&quot;https://www.codecogs.com/eqnedit.php?latex=%20%2B%20%5Cmathbb%7BI%7D_%7B%5Ctheta%2C%20NILS69%7D%5Cbeta_%7B%5Ctheta%2C%20NILS69%7D#0&quot;]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643700" y="1786100"/>
            <a:ext cx="156028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6" title="[89,89,89,&quot;https://www.codecogs.com/eqnedit.php?latex=%20%2B%20%5Cmathbb%7BI%7D_%7B%5Ctheta%2C%20UTI%7D%20%5Cbeta_%7B%5Ctheta%2C%20UTI%7D#0&quot;]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1643700" y="1520275"/>
            <a:ext cx="108597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00" y="800650"/>
            <a:ext cx="5448626" cy="4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Clearance</a:t>
            </a:r>
            <a:endParaRPr/>
          </a:p>
        </p:txBody>
      </p:sp>
      <p:sp>
        <p:nvSpPr>
          <p:cNvPr id="437" name="Google Shape;437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8" name="Google Shape;438;p27"/>
          <p:cNvGraphicFramePr/>
          <p:nvPr/>
        </p:nvGraphicFramePr>
        <p:xfrm>
          <a:off x="475000" y="216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{C27C38F5-8387-4279-917A-08FD3B08547A}</a:tableStyleId>
              </a:tblPr>
              <a:tblGrid>
                <a:gridCol w="683700"/>
                <a:gridCol w="463525"/>
                <a:gridCol w="451950"/>
                <a:gridCol w="451950"/>
                <a:gridCol w="672125"/>
              </a:tblGrid>
              <a:tr h="35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CFT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UTI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NILS69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1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Kidney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55.5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Bladder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72.5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Urine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PAS with Ciprofloxacin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 Effect</a:t>
            </a:r>
            <a:endParaRPr/>
          </a:p>
        </p:txBody>
      </p:sp>
      <p:sp>
        <p:nvSpPr>
          <p:cNvPr id="449" name="Google Shape;44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205225" y="1660511"/>
            <a:ext cx="786300" cy="6999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Kidney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1693372" y="1660511"/>
            <a:ext cx="786300" cy="6999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Bladder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3185980" y="1658769"/>
            <a:ext cx="786300" cy="6999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Urine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1793679" y="1100150"/>
            <a:ext cx="613800" cy="5598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In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55" name="Google Shape;455;p29"/>
          <p:cNvCxnSpPr/>
          <p:nvPr/>
        </p:nvCxnSpPr>
        <p:spPr>
          <a:xfrm>
            <a:off x="991832" y="2157452"/>
            <a:ext cx="701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29"/>
          <p:cNvCxnSpPr/>
          <p:nvPr/>
        </p:nvCxnSpPr>
        <p:spPr>
          <a:xfrm rot="10800000">
            <a:off x="992272" y="1863511"/>
            <a:ext cx="701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9"/>
          <p:cNvCxnSpPr/>
          <p:nvPr/>
        </p:nvCxnSpPr>
        <p:spPr>
          <a:xfrm flipH="1" rot="-5400000">
            <a:off x="458393" y="2507354"/>
            <a:ext cx="294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458" name="Google Shape;458;p29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21" y="1643726"/>
            <a:ext cx="305425" cy="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704" y="2218259"/>
            <a:ext cx="287459" cy="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203" y="2218264"/>
            <a:ext cx="302858" cy="12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5997" y="1643726"/>
            <a:ext cx="284892" cy="125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29"/>
          <p:cNvCxnSpPr/>
          <p:nvPr/>
        </p:nvCxnSpPr>
        <p:spPr>
          <a:xfrm>
            <a:off x="2484440" y="2157452"/>
            <a:ext cx="701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9"/>
          <p:cNvCxnSpPr/>
          <p:nvPr/>
        </p:nvCxnSpPr>
        <p:spPr>
          <a:xfrm rot="10800000">
            <a:off x="2484880" y="1863511"/>
            <a:ext cx="701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9"/>
          <p:cNvCxnSpPr/>
          <p:nvPr/>
        </p:nvCxnSpPr>
        <p:spPr>
          <a:xfrm flipH="1" rot="-5400000">
            <a:off x="1953669" y="2507354"/>
            <a:ext cx="294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465" name="Google Shape;465;p29"/>
          <p:cNvCxnSpPr/>
          <p:nvPr/>
        </p:nvCxnSpPr>
        <p:spPr>
          <a:xfrm flipH="1" rot="-5400000">
            <a:off x="3446277" y="2507354"/>
            <a:ext cx="294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466" name="Google Shape;466;p29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436" y="2684757"/>
            <a:ext cx="190468" cy="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9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6587" y="2684757"/>
            <a:ext cx="170377" cy="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3099" y="2684757"/>
            <a:ext cx="174284" cy="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9"/>
          <p:cNvPicPr preferRelativeResize="0"/>
          <p:nvPr/>
        </p:nvPicPr>
        <p:blipFill rotWithShape="1">
          <a:blip r:embed="rId10">
            <a:alphaModFix/>
          </a:blip>
          <a:srcRect b="85377" l="19880" r="30116" t="0"/>
          <a:stretch/>
        </p:blipFill>
        <p:spPr>
          <a:xfrm>
            <a:off x="767066" y="3208700"/>
            <a:ext cx="2826969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29"/>
          <p:cNvGrpSpPr/>
          <p:nvPr/>
        </p:nvGrpSpPr>
        <p:grpSpPr>
          <a:xfrm>
            <a:off x="101589" y="4141399"/>
            <a:ext cx="3998753" cy="823085"/>
            <a:chOff x="885351" y="3790400"/>
            <a:chExt cx="8170725" cy="1681825"/>
          </a:xfrm>
        </p:grpSpPr>
        <p:pic>
          <p:nvPicPr>
            <p:cNvPr id="471" name="Google Shape;471;p29"/>
            <p:cNvPicPr preferRelativeResize="0"/>
            <p:nvPr/>
          </p:nvPicPr>
          <p:blipFill rotWithShape="1">
            <a:blip r:embed="rId10">
              <a:alphaModFix/>
            </a:blip>
            <a:srcRect b="0" l="15376" r="0" t="67302"/>
            <a:stretch/>
          </p:blipFill>
          <p:spPr>
            <a:xfrm>
              <a:off x="2773401" y="3790400"/>
              <a:ext cx="6282675" cy="168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9"/>
            <p:cNvPicPr preferRelativeResize="0"/>
            <p:nvPr/>
          </p:nvPicPr>
          <p:blipFill rotWithShape="1">
            <a:blip r:embed="rId10">
              <a:alphaModFix/>
            </a:blip>
            <a:srcRect b="85377" l="42524" r="39631" t="0"/>
            <a:stretch/>
          </p:blipFill>
          <p:spPr>
            <a:xfrm>
              <a:off x="885351" y="4255263"/>
              <a:ext cx="1324749" cy="75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29"/>
            <p:cNvSpPr/>
            <p:nvPr/>
          </p:nvSpPr>
          <p:spPr>
            <a:xfrm>
              <a:off x="2419625" y="3964575"/>
              <a:ext cx="255900" cy="1458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4" name="Google Shape;47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6100" y="1235275"/>
            <a:ext cx="4492501" cy="35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/>
          <p:nvPr/>
        </p:nvSpPr>
        <p:spPr>
          <a:xfrm>
            <a:off x="8179025" y="2020051"/>
            <a:ext cx="775494" cy="572724"/>
          </a:xfrm>
          <a:prstGeom prst="flowChartMultidocumen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Strain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80" name="Google Shape;48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Bladder and Kidney presents large net </a:t>
            </a:r>
            <a:r>
              <a:rPr lang="en"/>
              <a:t>proliferation</a:t>
            </a:r>
            <a:r>
              <a:rPr lang="en"/>
              <a:t> rates.</a:t>
            </a:r>
            <a:endParaRPr/>
          </a:p>
          <a:p>
            <a:pPr indent="-317500" lvl="0" marL="457200" rtl="0" algn="l">
              <a:lnSpc>
                <a:spcPct val="784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Urine compartment eliminates the infection out of the system and due to its slower clearance make is the primary source of a long lasting bacteria.</a:t>
            </a:r>
            <a:endParaRPr/>
          </a:p>
          <a:p>
            <a:pPr indent="-317500" lvl="0" marL="457200" rtl="0" algn="l">
              <a:lnSpc>
                <a:spcPct val="784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NILS69 clears markedly faster than the other strains. UTI strain is the most long standing strain with largest clearance time in all compartments.</a:t>
            </a:r>
            <a:endParaRPr/>
          </a:p>
          <a:p>
            <a:pPr indent="-317500" lvl="0" marL="457200" rtl="0" algn="l">
              <a:lnSpc>
                <a:spcPct val="784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 effect is difficult to choose a model.</a:t>
            </a:r>
            <a:endParaRPr/>
          </a:p>
        </p:txBody>
      </p:sp>
      <p:sp>
        <p:nvSpPr>
          <p:cNvPr id="481" name="Google Shape;4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82" name="Google Shape;482;p30"/>
          <p:cNvSpPr/>
          <p:nvPr/>
        </p:nvSpPr>
        <p:spPr>
          <a:xfrm>
            <a:off x="7505197" y="1517515"/>
            <a:ext cx="444000" cy="4440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A6CE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/>
          <p:nvPr/>
        </p:nvSpPr>
        <p:spPr>
          <a:xfrm>
            <a:off x="8224647" y="1837124"/>
            <a:ext cx="444000" cy="4440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A6CE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0"/>
          <p:cNvSpPr/>
          <p:nvPr/>
        </p:nvSpPr>
        <p:spPr>
          <a:xfrm>
            <a:off x="4824974" y="1052940"/>
            <a:ext cx="870000" cy="7527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Kidney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5" name="Google Shape;485;p30"/>
          <p:cNvSpPr/>
          <p:nvPr/>
        </p:nvSpPr>
        <p:spPr>
          <a:xfrm>
            <a:off x="6470847" y="1052940"/>
            <a:ext cx="870000" cy="7527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Bladder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8121653" y="1051067"/>
            <a:ext cx="870000" cy="7527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Urine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6581785" y="450558"/>
            <a:ext cx="678600" cy="6015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In</a:t>
            </a:r>
            <a:endParaRPr b="1" sz="1200">
              <a:solidFill>
                <a:srgbClr val="FFFFFF"/>
              </a:solidFill>
            </a:endParaRPr>
          </a:p>
        </p:txBody>
      </p:sp>
      <p:cxnSp>
        <p:nvCxnSpPr>
          <p:cNvPr id="488" name="Google Shape;488;p30"/>
          <p:cNvCxnSpPr/>
          <p:nvPr/>
        </p:nvCxnSpPr>
        <p:spPr>
          <a:xfrm>
            <a:off x="5694951" y="1587145"/>
            <a:ext cx="77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30"/>
          <p:cNvCxnSpPr/>
          <p:nvPr/>
        </p:nvCxnSpPr>
        <p:spPr>
          <a:xfrm rot="10800000">
            <a:off x="5695347" y="1271162"/>
            <a:ext cx="77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30"/>
          <p:cNvCxnSpPr/>
          <p:nvPr/>
        </p:nvCxnSpPr>
        <p:spPr>
          <a:xfrm flipH="1" rot="-5400000">
            <a:off x="5076739" y="1996073"/>
            <a:ext cx="3819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1" name="Google Shape;491;p30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8" y="1034896"/>
            <a:ext cx="337796" cy="1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248" y="1652512"/>
            <a:ext cx="317926" cy="1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075" y="1652517"/>
            <a:ext cx="334958" cy="1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8678" y="1034896"/>
            <a:ext cx="315087" cy="134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30"/>
          <p:cNvCxnSpPr/>
          <p:nvPr/>
        </p:nvCxnSpPr>
        <p:spPr>
          <a:xfrm>
            <a:off x="7345758" y="1587145"/>
            <a:ext cx="775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30"/>
          <p:cNvCxnSpPr/>
          <p:nvPr/>
        </p:nvCxnSpPr>
        <p:spPr>
          <a:xfrm rot="10800000">
            <a:off x="7346153" y="1271162"/>
            <a:ext cx="775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0"/>
          <p:cNvCxnSpPr/>
          <p:nvPr/>
        </p:nvCxnSpPr>
        <p:spPr>
          <a:xfrm flipH="1" rot="-5400000">
            <a:off x="6722246" y="2004323"/>
            <a:ext cx="398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8" name="Google Shape;498;p30"/>
          <p:cNvCxnSpPr/>
          <p:nvPr/>
        </p:nvCxnSpPr>
        <p:spPr>
          <a:xfrm flipH="1" rot="-5400000">
            <a:off x="8390303" y="1987073"/>
            <a:ext cx="363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9" name="Google Shape;499;p30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2829" y="1971112"/>
            <a:ext cx="210655" cy="1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0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1874" y="1971112"/>
            <a:ext cx="188435" cy="1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0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3215" y="1971112"/>
            <a:ext cx="192756" cy="17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</a:t>
            </a:r>
            <a:r>
              <a:rPr lang="en"/>
              <a:t>your</a:t>
            </a:r>
            <a:r>
              <a:rPr lang="en"/>
              <a:t>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LacZ (PAS)</a:t>
            </a:r>
            <a:endParaRPr/>
          </a:p>
        </p:txBody>
      </p:sp>
      <p:sp>
        <p:nvSpPr>
          <p:cNvPr id="517" name="Google Shape;51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150" y="2613975"/>
            <a:ext cx="5090000" cy="18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54" y="445025"/>
            <a:ext cx="5310893" cy="18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1341"/>
            <a:ext cx="1881400" cy="290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2900" y="2743575"/>
            <a:ext cx="1881400" cy="23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4350" y="1245075"/>
            <a:ext cx="245450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/>
          <p:nvPr/>
        </p:nvSpPr>
        <p:spPr>
          <a:xfrm>
            <a:off x="4735161" y="571736"/>
            <a:ext cx="763200" cy="6798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Kidney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6179255" y="571736"/>
            <a:ext cx="763200" cy="6798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Bladder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7627677" y="570045"/>
            <a:ext cx="763200" cy="6798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Urine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6276592" y="27975"/>
            <a:ext cx="595500" cy="5430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In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531" name="Google Shape;531;p34"/>
          <p:cNvCxnSpPr/>
          <p:nvPr/>
        </p:nvCxnSpPr>
        <p:spPr>
          <a:xfrm>
            <a:off x="5498481" y="1053955"/>
            <a:ext cx="680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4"/>
          <p:cNvCxnSpPr/>
          <p:nvPr/>
        </p:nvCxnSpPr>
        <p:spPr>
          <a:xfrm rot="10800000">
            <a:off x="5498855" y="768722"/>
            <a:ext cx="680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4"/>
          <p:cNvCxnSpPr/>
          <p:nvPr/>
        </p:nvCxnSpPr>
        <p:spPr>
          <a:xfrm flipH="1" rot="-5400000">
            <a:off x="4980987" y="1393342"/>
            <a:ext cx="285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534" name="Google Shape;534;p34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092" y="555448"/>
            <a:ext cx="296384" cy="1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240" y="1112961"/>
            <a:ext cx="278949" cy="1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 title="[0,0,0,&quot;https://www.codecogs.com/eqnedit.php?latex=q_%7BK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335" y="1112965"/>
            <a:ext cx="293893" cy="1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 title="[0,0,0,&quot;https://www.codecogs.com/eqnedit.php?latex=q_%7BU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495" y="555448"/>
            <a:ext cx="276459" cy="121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34"/>
          <p:cNvCxnSpPr/>
          <p:nvPr/>
        </p:nvCxnSpPr>
        <p:spPr>
          <a:xfrm>
            <a:off x="6946904" y="1053955"/>
            <a:ext cx="680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34"/>
          <p:cNvCxnSpPr/>
          <p:nvPr/>
        </p:nvCxnSpPr>
        <p:spPr>
          <a:xfrm rot="10800000">
            <a:off x="6947277" y="768722"/>
            <a:ext cx="680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4"/>
          <p:cNvCxnSpPr/>
          <p:nvPr/>
        </p:nvCxnSpPr>
        <p:spPr>
          <a:xfrm flipH="1" rot="-5400000">
            <a:off x="6431999" y="1393342"/>
            <a:ext cx="285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541" name="Google Shape;541;p34"/>
          <p:cNvCxnSpPr/>
          <p:nvPr/>
        </p:nvCxnSpPr>
        <p:spPr>
          <a:xfrm flipH="1" rot="-5400000">
            <a:off x="7880422" y="1393342"/>
            <a:ext cx="2856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542" name="Google Shape;542;p34" title="[0,0,0,&quot;https://www.codecogs.com/eqnedit.php?latex=%5Cdelta_%7B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735" y="1565639"/>
            <a:ext cx="184830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4" title="[0,0,0,&quot;https://www.codecogs.com/eqnedit.php?latex=%5Cdelta_%7BU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511" y="1565639"/>
            <a:ext cx="165334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4" title="[0,0,0,&quot;https://www.codecogs.com/eqnedit.php?latex=%5Cdelta_%7BB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3122" y="1565639"/>
            <a:ext cx="169125" cy="1590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4"/>
          <p:cNvSpPr txBox="1"/>
          <p:nvPr>
            <p:ph type="title"/>
          </p:nvPr>
        </p:nvSpPr>
        <p:spPr>
          <a:xfrm>
            <a:off x="311700" y="445025"/>
            <a:ext cx="33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 effect</a:t>
            </a:r>
            <a:endParaRPr/>
          </a:p>
        </p:txBody>
      </p:sp>
      <p:sp>
        <p:nvSpPr>
          <p:cNvPr id="546" name="Google Shape;546;p34"/>
          <p:cNvSpPr txBox="1"/>
          <p:nvPr>
            <p:ph idx="1" type="body"/>
          </p:nvPr>
        </p:nvSpPr>
        <p:spPr>
          <a:xfrm>
            <a:off x="311700" y="1152475"/>
            <a:ext cx="318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Absence of AB PK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Assumption AB has an effect on growth(death) rate and not in migration 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Which compartments are affected?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Dose effect: proportional?</a:t>
            </a:r>
            <a:endParaRPr/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10">
            <a:alphaModFix/>
          </a:blip>
          <a:srcRect b="90398" l="22181" r="58639" t="5880"/>
          <a:stretch/>
        </p:blipFill>
        <p:spPr>
          <a:xfrm>
            <a:off x="800671" y="-531088"/>
            <a:ext cx="1494108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4" title="[0,0,0,&quot;https://www.codecogs.com/eqnedit.php?latex=%20(1%20-%20%5Cepsilon_%7BK%7D%20D%5E%7BCipro%7D)%20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163155" y="1618321"/>
            <a:ext cx="1132284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 title="[0,0,0,&quot;https://www.codecogs.com/eqnedit.php?latex=%20(1%20%2B%20%5Cepsilon_%7BU%7D%20D%5E%7BCipro%7D)%20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163155" y="2203964"/>
            <a:ext cx="1111109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4" title="[0,0,0,&quot;https://www.codecogs.com/eqnedit.php?latex=%20(1%20-%20%5Cepsilon_%7BB%7D%20D%5E%7BCipro%7D)%20#0&quot;]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163155" y="1032679"/>
            <a:ext cx="1117337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4" title="[0,0,0,&quot;https://www.codecogs.com/eqnedit.php?latex=%20(1%20-%20%5Cbeta_%7Bc%7D%20%5Cepsilon_%7BB0%7D)%20#0&quot;]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3434118" y="996246"/>
            <a:ext cx="958560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4" title="[0,0,0,&quot;https://www.codecogs.com/eqnedit.php?latex=%20(1%20-%20%5Cbeta_%7Bc%2C1%7D%20%5Cepsilon_%7BK1%7D%20-%20%5Cbeta_%7Bc%2C2%7D%20%5Cepsilon_%7BK2%7D)%20#0&quot;]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3507900" y="2859720"/>
            <a:ext cx="1919663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4" title="[0,0,0,&quot;https://www.codecogs.com/eqnedit.php?latex=%20(1%20%2B%20%5Cbeta_%7Bc%2C1%7D%20%5Cepsilon_%7BU1%7D%20%2B%20%5Cbeta_%7Bc%2C2%7D%20%5Cepsilon_%7BU2%7D)%20#0&quot;]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3507900" y="4045567"/>
            <a:ext cx="1873990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4" title="[0,0,0,&quot;https://www.codecogs.com/eqnedit.php?latex=%20(1%20%2B%20%5Cbeta_%7Bc%7D%20%5Cepsilon_%7BU0%7D)%20#0&quot;]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3422113" y="2126666"/>
            <a:ext cx="951501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4" title="[0,0,0,&quot;https://www.codecogs.com/eqnedit.php?latex=%20(1%20-%20%5Cbeta_%7Bc%7D%20%5Cepsilon_%7BK0%7D)%20#0&quot;]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3434118" y="1589170"/>
            <a:ext cx="975500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4" title="[0,0,0,&quot;https://www.codecogs.com/eqnedit.php?latex=%20(1%20-%20%5Cbeta_%7Bc%2C1%7D%20%5Cepsilon_%7BB1%7D%20-%20%5Cbeta_%7Bc%2C2%7D%20%5Cepsilon_%7BB2%7D)%20#0&quot;]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3507900" y="3452643"/>
            <a:ext cx="1887831" cy="2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 title="[0,0,0,&quot;https://www.codecogs.com/eqnedit.php?latex=%20(1%20-%5Cmathbb%7BI%7D_%7Bc%2C1%7D%20%5Cepsilon_%7BK1%7D%20#0&quot;]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1082200" y="3375275"/>
            <a:ext cx="856013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1">
            <a:alphaModFix/>
          </a:blip>
          <a:srcRect b="85377" l="19880" r="30116" t="0"/>
          <a:stretch/>
        </p:blipFill>
        <p:spPr>
          <a:xfrm>
            <a:off x="5588941" y="2320475"/>
            <a:ext cx="2826969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34"/>
          <p:cNvGrpSpPr/>
          <p:nvPr/>
        </p:nvGrpSpPr>
        <p:grpSpPr>
          <a:xfrm>
            <a:off x="4710964" y="2917649"/>
            <a:ext cx="3998753" cy="823085"/>
            <a:chOff x="885351" y="3790400"/>
            <a:chExt cx="8170725" cy="1681825"/>
          </a:xfrm>
        </p:grpSpPr>
        <p:pic>
          <p:nvPicPr>
            <p:cNvPr id="560" name="Google Shape;560;p34"/>
            <p:cNvPicPr preferRelativeResize="0"/>
            <p:nvPr/>
          </p:nvPicPr>
          <p:blipFill rotWithShape="1">
            <a:blip r:embed="rId21">
              <a:alphaModFix/>
            </a:blip>
            <a:srcRect b="0" l="15376" r="0" t="67302"/>
            <a:stretch/>
          </p:blipFill>
          <p:spPr>
            <a:xfrm>
              <a:off x="2773401" y="3790400"/>
              <a:ext cx="6282675" cy="168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34"/>
            <p:cNvPicPr preferRelativeResize="0"/>
            <p:nvPr/>
          </p:nvPicPr>
          <p:blipFill rotWithShape="1">
            <a:blip r:embed="rId21">
              <a:alphaModFix/>
            </a:blip>
            <a:srcRect b="85377" l="42524" r="39631" t="0"/>
            <a:stretch/>
          </p:blipFill>
          <p:spPr>
            <a:xfrm>
              <a:off x="885351" y="4255263"/>
              <a:ext cx="1324749" cy="75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34"/>
            <p:cNvSpPr/>
            <p:nvPr/>
          </p:nvSpPr>
          <p:spPr>
            <a:xfrm>
              <a:off x="2419625" y="3964575"/>
              <a:ext cx="255900" cy="1458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74732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500" y="152400"/>
            <a:ext cx="5651226" cy="45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75" y="185100"/>
            <a:ext cx="4773300" cy="47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LacZ circuit</a:t>
            </a:r>
            <a:endParaRPr/>
          </a:p>
        </p:txBody>
      </p:sp>
      <p:sp>
        <p:nvSpPr>
          <p:cNvPr id="587" name="Google Shape;587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LacZ reveals that there is no replication at the stationary  or that it is very small.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 what is the lifetime of a bacteria cell?</a:t>
            </a:r>
            <a:endParaRPr/>
          </a:p>
        </p:txBody>
      </p:sp>
      <p:sp>
        <p:nvSpPr>
          <p:cNvPr id="588" name="Google Shape;588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38"/>
          <p:cNvPicPr preferRelativeResize="0"/>
          <p:nvPr/>
        </p:nvPicPr>
        <p:blipFill rotWithShape="1">
          <a:blip r:embed="rId3">
            <a:alphaModFix/>
          </a:blip>
          <a:srcRect b="22490" l="33257" r="23835" t="23405"/>
          <a:stretch/>
        </p:blipFill>
        <p:spPr>
          <a:xfrm>
            <a:off x="4149175" y="1374625"/>
            <a:ext cx="4683126" cy="319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vitro</a:t>
            </a:r>
            <a:endParaRPr/>
          </a:p>
        </p:txBody>
      </p:sp>
      <p:sp>
        <p:nvSpPr>
          <p:cNvPr id="595" name="Google Shape;595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5" y="2122625"/>
            <a:ext cx="4152696" cy="299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250" y="1384188"/>
            <a:ext cx="4490200" cy="38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581" y="0"/>
            <a:ext cx="2345668" cy="14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 txBox="1"/>
          <p:nvPr/>
        </p:nvSpPr>
        <p:spPr>
          <a:xfrm>
            <a:off x="5013000" y="73525"/>
            <a:ext cx="381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we use this to model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effect of AB on each kidney and bladder </a:t>
            </a:r>
            <a:r>
              <a:rPr lang="en" sz="1800">
                <a:solidFill>
                  <a:schemeClr val="dk2"/>
                </a:solidFill>
              </a:rPr>
              <a:t>compartment</a:t>
            </a:r>
            <a:r>
              <a:rPr lang="en" sz="1800">
                <a:solidFill>
                  <a:schemeClr val="dk2"/>
                </a:solidFill>
              </a:rPr>
              <a:t>? And assume a linearity on the C_max?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50" y="939299"/>
            <a:ext cx="7622498" cy="41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614" name="Google Shape;61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6036820" y="3622103"/>
            <a:ext cx="2222767" cy="1223740"/>
            <a:chOff x="6036820" y="3622103"/>
            <a:chExt cx="2222767" cy="1223740"/>
          </a:xfrm>
        </p:grpSpPr>
        <p:grpSp>
          <p:nvGrpSpPr>
            <p:cNvPr id="67" name="Google Shape;67;p15"/>
            <p:cNvGrpSpPr/>
            <p:nvPr/>
          </p:nvGrpSpPr>
          <p:grpSpPr>
            <a:xfrm>
              <a:off x="8131288" y="3622105"/>
              <a:ext cx="128298" cy="1223739"/>
              <a:chOff x="4670750" y="2827525"/>
              <a:chExt cx="217750" cy="2076950"/>
            </a:xfrm>
          </p:grpSpPr>
          <p:pic>
            <p:nvPicPr>
              <p:cNvPr id="68" name="Google Shape;68;p15" title="[227,26,28,&quot;https://www.codecogs.com/eqnedit.php?latex=%20b_%7B1%7D%20#0&quot;]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675886" y="2827525"/>
                <a:ext cx="207479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5" title="[51,160,44,&quot;https://www.codecogs.com/eqnedit.php?latex=%20b_%7B3%7D%20#0&quot;]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73449" y="3750614"/>
                <a:ext cx="212352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5" title="[106,61,154,&quot;https://www.codecogs.com/eqnedit.php?latex=%20b_%7B5%7D%20#0&quot;]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74460" y="4673703"/>
                <a:ext cx="210329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5" title="[31,120,180,&quot;https://www.codecogs.com/eqnedit.php?latex=%20b_%7B2%7D%20#0&quot;]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72804" y="3289069"/>
                <a:ext cx="213641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15" title="[255,127,0,&quot;https://www.codecogs.com/eqnedit.php?latex=%20b_%7B4%7D%20#0&quot;]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670750" y="4212158"/>
                <a:ext cx="217750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" name="Google Shape;73;p15"/>
            <p:cNvGrpSpPr/>
            <p:nvPr/>
          </p:nvGrpSpPr>
          <p:grpSpPr>
            <a:xfrm>
              <a:off x="6036820" y="3622103"/>
              <a:ext cx="219441" cy="1223739"/>
              <a:chOff x="4090525" y="2903725"/>
              <a:chExt cx="372438" cy="2076950"/>
            </a:xfrm>
          </p:grpSpPr>
          <p:pic>
            <p:nvPicPr>
              <p:cNvPr id="74" name="Google Shape;74;p15" title="[31,120,180,&quot;https://www.codecogs.com/eqnedit.php?latex=%20m_%7B2%7D%20#0&quot;]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092665" y="3375337"/>
                <a:ext cx="36815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5" title="[255,127,0,&quot;https://www.codecogs.com/eqnedit.php?latex=%20m_%7B4%7D%20#0&quot;]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090525" y="4318562"/>
                <a:ext cx="372438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5" title="[227,26,28,&quot;https://www.codecogs.com/eqnedit.php?latex=%20m_%7B1%7D%20#0&quot;]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095876" y="2903725"/>
                <a:ext cx="361736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15" title="[106,61,154,&quot;https://www.codecogs.com/eqnedit.php?latex=%20m_%7B5%7D%20#0&quot;]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096711" y="4790175"/>
                <a:ext cx="360066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5" title="[51,160,44,&quot;https://www.codecogs.com/eqnedit.php?latex=%20m_%7B3%7D%20#0&quot;]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095664" y="3846950"/>
                <a:ext cx="362159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6900" y="1152475"/>
            <a:ext cx="39999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Structural Model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13157" y="3503113"/>
            <a:ext cx="1823717" cy="1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40876" y="3503113"/>
            <a:ext cx="1823717" cy="14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37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Effects Modeling</a:t>
            </a:r>
            <a:endParaRPr/>
          </a:p>
        </p:txBody>
      </p:sp>
      <p:grpSp>
        <p:nvGrpSpPr>
          <p:cNvPr id="83" name="Google Shape;83;p15"/>
          <p:cNvGrpSpPr/>
          <p:nvPr/>
        </p:nvGrpSpPr>
        <p:grpSpPr>
          <a:xfrm>
            <a:off x="3162958" y="3921248"/>
            <a:ext cx="1303083" cy="658890"/>
            <a:chOff x="3162958" y="3921248"/>
            <a:chExt cx="1303083" cy="658890"/>
          </a:xfrm>
        </p:grpSpPr>
        <p:pic>
          <p:nvPicPr>
            <p:cNvPr id="84" name="Google Shape;84;p15" title="[89,89,89,&quot;https://www.codecogs.com/eqnedit.php?latex=%20%5Ceta_%7Bm%7D%20%5Csim%20%5Cmathcal%7BN%7D(0%2C%20%5Comega_%7Bm%7D%5E%7B2%7D)%20#0&quot;]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162958" y="3921248"/>
              <a:ext cx="1303083" cy="228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 title="[89,89,89,&quot;https://www.codecogs.com/eqnedit.php?latex=%20%5Ceta_%7Bb%7D%20%5Csim%20%5Cmathcal%7BN%7D(0%2C%20%5Comega_%7Bb%7D%5E%7B2%7D)%20#0&quot;]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221120" y="4351648"/>
              <a:ext cx="1186761" cy="228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" name="Google Shape;86;p15" title="[89,89,89,&quot;https://www.codecogs.com/eqnedit.php?latex=%20%20%20y%20%3D%20f(t%3B%20%5Ctheta)%20%2B%20%5Cxi%20#0&quot;]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7071" y="1660237"/>
            <a:ext cx="1383122" cy="228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415614" y="2138418"/>
            <a:ext cx="1706054" cy="647582"/>
            <a:chOff x="415614" y="2138418"/>
            <a:chExt cx="1706054" cy="647582"/>
          </a:xfrm>
        </p:grpSpPr>
        <p:pic>
          <p:nvPicPr>
            <p:cNvPr id="88" name="Google Shape;88;p15" title="[89,89,89,&quot;https://www.codecogs.com/eqnedit.php?latex=%20f(t%3B%20%5Ctheta)%20%3D%20-m%20t%20%2B%20b%20#0&quot;]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15614" y="2138418"/>
              <a:ext cx="1706054" cy="22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 title="[89,89,89,&quot;https://www.codecogs.com/eqnedit.php?latex=%20%20%20%5Ctheta%20%3D%20(m%2C%20b)%20#0&quot;]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873380" y="2557511"/>
              <a:ext cx="942899" cy="2284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5"/>
          <p:cNvSpPr txBox="1"/>
          <p:nvPr/>
        </p:nvSpPr>
        <p:spPr>
          <a:xfrm>
            <a:off x="-4372650" y="1561225"/>
            <a:ext cx="216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c(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"1" = "#e31a1c",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"2" = "#1f78b4",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"3" = "#33a02c",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"4" = "#ff7f00",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"5" = "#6a3d9a"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  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-4514724" y="4078250"/>
            <a:ext cx="2135777" cy="279850"/>
            <a:chOff x="438276" y="4687850"/>
            <a:chExt cx="2135777" cy="279850"/>
          </a:xfrm>
        </p:grpSpPr>
        <p:pic>
          <p:nvPicPr>
            <p:cNvPr id="92" name="Google Shape;92;p15" title="[227,26,28,&quot;https://www.codecogs.com/eqnedit.php?latex=%20m_%7B1%7D%20#0&quot;]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8276" y="4732525"/>
              <a:ext cx="361736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 title="[227,26,28,&quot;https://www.codecogs.com/eqnedit.php?latex=%20%5Ceta_%7Bm%2C1%7D%20#0&quot;]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157775" y="4732525"/>
              <a:ext cx="416278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 title="[89,89,89,&quot;https://www.codecogs.com/eqnedit.php?latex=%20%3D%20m_%7Bpop%7D%20%2B%20#0&quot;]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883950" y="4687850"/>
              <a:ext cx="1191550" cy="27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5"/>
          <p:cNvGrpSpPr/>
          <p:nvPr/>
        </p:nvGrpSpPr>
        <p:grpSpPr>
          <a:xfrm>
            <a:off x="-4391914" y="4503925"/>
            <a:ext cx="1685137" cy="279850"/>
            <a:chOff x="3990086" y="4732525"/>
            <a:chExt cx="1685137" cy="279850"/>
          </a:xfrm>
        </p:grpSpPr>
        <p:pic>
          <p:nvPicPr>
            <p:cNvPr id="96" name="Google Shape;96;p15" title="[227,26,28,&quot;https://www.codecogs.com/eqnedit.php?latex=%20b_%7B1%7D%20#0&quot;]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0086" y="4732525"/>
              <a:ext cx="207479" cy="23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 title="[227,26,28,&quot;https://www.codecogs.com/eqnedit.php?latex=%20%5Ceta_%7Bb%2C1%7D%20#0&quot;]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345375" y="4808725"/>
              <a:ext cx="329847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5" title="[89,89,89,&quot;https://www.codecogs.com/eqnedit.php?latex=%20%3D%20b_%7Bpop%7D%20%2B%20#0&quot;]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4320550" y="4732525"/>
              <a:ext cx="918144" cy="27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5"/>
          <p:cNvGrpSpPr/>
          <p:nvPr/>
        </p:nvGrpSpPr>
        <p:grpSpPr>
          <a:xfrm>
            <a:off x="486187" y="3840566"/>
            <a:ext cx="1737509" cy="739230"/>
            <a:chOff x="486187" y="3840566"/>
            <a:chExt cx="1737509" cy="739230"/>
          </a:xfrm>
        </p:grpSpPr>
        <p:grpSp>
          <p:nvGrpSpPr>
            <p:cNvPr id="100" name="Google Shape;100;p15"/>
            <p:cNvGrpSpPr/>
            <p:nvPr/>
          </p:nvGrpSpPr>
          <p:grpSpPr>
            <a:xfrm>
              <a:off x="486187" y="3840566"/>
              <a:ext cx="1737509" cy="226762"/>
              <a:chOff x="3635465" y="4764050"/>
              <a:chExt cx="2144279" cy="279850"/>
            </a:xfrm>
          </p:grpSpPr>
          <p:pic>
            <p:nvPicPr>
              <p:cNvPr id="101" name="Google Shape;101;p15" title="[31,120,180,&quot;https://www.codecogs.com/eqnedit.php?latex=%20m_%7B2%7D%20#0&quot;]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635465" y="4823137"/>
                <a:ext cx="36815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5" title="[31,120,180,&quot;https://www.codecogs.com/eqnedit.php?latex=%20%5Ceta_%7Bm%2C2%7D%20#0&quot;]"/>
              <p:cNvPicPr preferRelativeResize="0"/>
              <p:nvPr/>
            </p:nvPicPr>
            <p:blipFill>
              <a:blip r:embed="rId24">
                <a:alphaModFix/>
              </a:blip>
              <a:stretch>
                <a:fillRect/>
              </a:stretch>
            </p:blipFill>
            <p:spPr>
              <a:xfrm>
                <a:off x="5358175" y="4823137"/>
                <a:ext cx="42157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5" title="[89,89,89,&quot;https://www.codecogs.com/eqnedit.php?latex=%20%3D%20m_%7Bpop%7D%20%2B%20#0&quot;]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4084350" y="4764050"/>
                <a:ext cx="1191550" cy="279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15"/>
            <p:cNvGrpSpPr/>
            <p:nvPr/>
          </p:nvGrpSpPr>
          <p:grpSpPr>
            <a:xfrm>
              <a:off x="580932" y="4352011"/>
              <a:ext cx="1372251" cy="227786"/>
              <a:chOff x="7187404" y="4808725"/>
              <a:chExt cx="1693510" cy="281113"/>
            </a:xfrm>
          </p:grpSpPr>
          <p:pic>
            <p:nvPicPr>
              <p:cNvPr id="105" name="Google Shape;105;p15" title="[31,120,180,&quot;https://www.codecogs.com/eqnedit.php?latex=%20b_%7B2%7D%20#0&quot;]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87404" y="4813069"/>
                <a:ext cx="213641" cy="230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15" title="[31,120,180,&quot;https://www.codecogs.com/eqnedit.php?latex=%20%5Ceta_%7Bb%2C2%7D%20#0&quot;]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8545775" y="4899337"/>
                <a:ext cx="335139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5" title="[89,89,89,&quot;https://www.codecogs.com/eqnedit.php?latex=%20%3D%20b_%7Bpop%7D%20%2B%20#0&quot;]"/>
              <p:cNvPicPr preferRelativeResize="0"/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7520950" y="4808725"/>
                <a:ext cx="918144" cy="279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8" name="Google Shape;108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240876" y="3503113"/>
            <a:ext cx="1823717" cy="1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313157" y="3503113"/>
            <a:ext cx="1823717" cy="1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title="[89,89,89,&quot;https://www.codecogs.com/eqnedit.php?latex=%20%5Ctheta_%7Bpop%7D%20%3D%20(m_%7Bpop%7D%2C%20b_%7Bpop%7D)%20#0&quot;]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805050" y="2020673"/>
            <a:ext cx="1823724" cy="25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265982" y="541525"/>
            <a:ext cx="3509986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6900" y="3209875"/>
            <a:ext cx="39999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Mixed: Fixed  and Random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LacZ+ / LacZ -</a:t>
            </a:r>
            <a:endParaRPr/>
          </a:p>
        </p:txBody>
      </p:sp>
      <p:sp>
        <p:nvSpPr>
          <p:cNvPr id="620" name="Google Shape;62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0" y="801575"/>
            <a:ext cx="5520925" cy="3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000" y="801575"/>
            <a:ext cx="5520925" cy="3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000" y="801575"/>
            <a:ext cx="5520925" cy="3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000" y="801575"/>
            <a:ext cx="5520925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Mice</a:t>
            </a:r>
            <a:endParaRPr/>
          </a:p>
        </p:txBody>
      </p:sp>
      <p:sp>
        <p:nvSpPr>
          <p:cNvPr id="630" name="Google Shape;630;p43"/>
          <p:cNvSpPr txBox="1"/>
          <p:nvPr>
            <p:ph idx="1" type="body"/>
          </p:nvPr>
        </p:nvSpPr>
        <p:spPr>
          <a:xfrm>
            <a:off x="-609250" y="1334950"/>
            <a:ext cx="397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Bacterias have Control (Ct) and Cipro 10 mg/kg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 strain has the most sampling 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b="16301" l="19395" r="33470" t="23635"/>
          <a:stretch/>
        </p:blipFill>
        <p:spPr>
          <a:xfrm>
            <a:off x="3818025" y="1017725"/>
            <a:ext cx="5216002" cy="35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3"/>
          <p:cNvSpPr txBox="1"/>
          <p:nvPr/>
        </p:nvSpPr>
        <p:spPr>
          <a:xfrm>
            <a:off x="6519425" y="752275"/>
            <a:ext cx="22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11700" y="1152475"/>
            <a:ext cx="32220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scending pyelonephritis UTI mouse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strains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antibiotics treatments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925" y="5397601"/>
            <a:ext cx="5333225" cy="399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68800" y="-846525"/>
            <a:ext cx="1376250" cy="31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3013" y="405550"/>
            <a:ext cx="8477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0825" y="1594516"/>
            <a:ext cx="5453174" cy="3404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11" y="4694988"/>
            <a:ext cx="444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A. </a:t>
            </a:r>
            <a:r>
              <a:rPr lang="en">
                <a:solidFill>
                  <a:schemeClr val="dk2"/>
                </a:solidFill>
              </a:rPr>
              <a:t>Amoura et al. Cell Host &amp; Microbe, (2024)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handling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reported 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CFU/g in kidney (K) and bladder (B)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CFU/mL in urine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 of organs in 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</a:t>
            </a:r>
            <a:r>
              <a:rPr lang="en"/>
              <a:t>rine amount unknown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used in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bladder, kidney: scale by organ size =&gt; total CFU per organ (amount)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Assumptions on mice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Urine volume (~1ml)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Total weight 20g ( for AB treatments)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Inoculum</a:t>
            </a:r>
            <a:r>
              <a:rPr lang="en"/>
              <a:t> </a:t>
            </a:r>
            <a:r>
              <a:rPr lang="en"/>
              <a:t>instantaneous</a:t>
            </a:r>
            <a:r>
              <a:rPr lang="en"/>
              <a:t> adm and 10^8 CFU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500" y="1087050"/>
            <a:ext cx="1376250" cy="31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r>
              <a:rPr lang="en"/>
              <a:t>PAS s</a:t>
            </a:r>
            <a:r>
              <a:rPr lang="en"/>
              <a:t>train</a:t>
            </a:r>
            <a:r>
              <a:rPr lang="en"/>
              <a:t> without AB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4995000" y="1953250"/>
            <a:ext cx="2034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395770" y="1560920"/>
            <a:ext cx="1059900" cy="9168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Kidney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401151" y="1560920"/>
            <a:ext cx="1059900" cy="9168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Bladder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2401151" y="3223244"/>
            <a:ext cx="1059900" cy="9168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Urine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2600700" y="884549"/>
            <a:ext cx="698700" cy="6765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>
            <a:off x="1455776" y="2211804"/>
            <a:ext cx="945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0"/>
          <p:cNvCxnSpPr/>
          <p:nvPr/>
        </p:nvCxnSpPr>
        <p:spPr>
          <a:xfrm rot="10800000">
            <a:off x="1456151" y="1826806"/>
            <a:ext cx="945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733334" y="2477626"/>
            <a:ext cx="1668000" cy="1396500"/>
          </a:xfrm>
          <a:prstGeom prst="bentConnector3">
            <a:avLst>
              <a:gd fmla="val 26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0"/>
          <p:cNvCxnSpPr/>
          <p:nvPr/>
        </p:nvCxnSpPr>
        <p:spPr>
          <a:xfrm rot="10800000">
            <a:off x="1117992" y="2477594"/>
            <a:ext cx="1283100" cy="1011600"/>
          </a:xfrm>
          <a:prstGeom prst="bentConnector3">
            <a:avLst>
              <a:gd fmla="val 9973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flipH="1" rot="-5400000">
            <a:off x="2365700" y="2850202"/>
            <a:ext cx="74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0"/>
          <p:cNvCxnSpPr/>
          <p:nvPr/>
        </p:nvCxnSpPr>
        <p:spPr>
          <a:xfrm rot="-5400000">
            <a:off x="2750697" y="2850132"/>
            <a:ext cx="74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0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03" y="1545356"/>
            <a:ext cx="446537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216" y="2754306"/>
            <a:ext cx="420270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 title="[0,0,0,&quot;https://www.codecogs.com/eqnedit.php?latex=q_%7BKU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83" y="3961762"/>
            <a:ext cx="440908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title="[0,0,0,&quot;https://www.codecogs.com/eqnedit.php?latex=q_%7BK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7077" y="2361793"/>
            <a:ext cx="442784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 title="[0,0,0,&quot;https://www.codecogs.com/eqnedit.php?latex=q_%7BU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0695" y="3223175"/>
            <a:ext cx="440908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 title="[0,0,0,&quot;https://www.codecogs.com/eqnedit.php?latex=q_%7BUB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1112" y="2754306"/>
            <a:ext cx="416518" cy="17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0"/>
          <p:cNvCxnSpPr>
            <a:stCxn id="152" idx="1"/>
            <a:endCxn id="152" idx="0"/>
          </p:cNvCxnSpPr>
          <p:nvPr/>
        </p:nvCxnSpPr>
        <p:spPr>
          <a:xfrm flipH="1" rot="10800000">
            <a:off x="395770" y="1560920"/>
            <a:ext cx="530100" cy="458400"/>
          </a:xfrm>
          <a:prstGeom prst="curvedConnector4">
            <a:avLst>
              <a:gd fmla="val -40894" name="adj1"/>
              <a:gd fmla="val 147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>
            <a:stCxn id="153" idx="3"/>
            <a:endCxn id="153" idx="0"/>
          </p:cNvCxnSpPr>
          <p:nvPr/>
        </p:nvCxnSpPr>
        <p:spPr>
          <a:xfrm rot="10800000">
            <a:off x="2931251" y="1560920"/>
            <a:ext cx="529800" cy="458400"/>
          </a:xfrm>
          <a:prstGeom prst="curvedConnector4">
            <a:avLst>
              <a:gd fmla="val -40894" name="adj1"/>
              <a:gd fmla="val 147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0" title="[0,0,0,&quot;https://www.codecogs.com/eqnedit.php?latex=%5Calpha_%7BK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75" y="1211262"/>
            <a:ext cx="366606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 title="[0,0,0,&quot;https://www.codecogs.com/eqnedit.php?latex=%5Calpha_%7BU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64274" y="3208113"/>
            <a:ext cx="330734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 title="[0,0,0,&quot;https://www.codecogs.com/eqnedit.php?latex=%5Calpha_%7BB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1165" y="1275428"/>
            <a:ext cx="340276" cy="17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0"/>
          <p:cNvCxnSpPr/>
          <p:nvPr/>
        </p:nvCxnSpPr>
        <p:spPr>
          <a:xfrm flipH="1">
            <a:off x="192370" y="2211804"/>
            <a:ext cx="203400" cy="29082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3461157" y="2083471"/>
            <a:ext cx="639900" cy="3041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3461157" y="3745796"/>
            <a:ext cx="251700" cy="13497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0"/>
          <p:cNvCxnSpPr>
            <a:stCxn id="154" idx="0"/>
            <a:endCxn id="154" idx="3"/>
          </p:cNvCxnSpPr>
          <p:nvPr/>
        </p:nvCxnSpPr>
        <p:spPr>
          <a:xfrm flipH="1" rot="-5400000">
            <a:off x="2966801" y="3187544"/>
            <a:ext cx="458400" cy="529800"/>
          </a:xfrm>
          <a:prstGeom prst="curvedConnector4">
            <a:avLst>
              <a:gd fmla="val -47275" name="adj1"/>
              <a:gd fmla="val 140894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0" title="[0,0,0,&quot;https://www.codecogs.com/eqnedit.php?latex=%20K%5E%7Bss%7D%20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7498" y="1608796"/>
            <a:ext cx="335965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 title="[0,0,0,&quot;https://www.codecogs.com/eqnedit.php?latex=%20U%5E%7Bss%7D%20#0&quot;]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2017" y="3271184"/>
            <a:ext cx="291397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title="[0,0,0,&quot;https://www.codecogs.com/eqnedit.php?latex=%20B%5E%7Bss%7D%20#0&quot;]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42597" y="1608796"/>
            <a:ext cx="310238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70225" y="1269328"/>
            <a:ext cx="4240500" cy="190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5363725" y="1021525"/>
            <a:ext cx="38181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5363725" y="2545525"/>
            <a:ext cx="38181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351725" y="1783525"/>
            <a:ext cx="11646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7464300" y="1783525"/>
            <a:ext cx="11646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5363725" y="1783525"/>
            <a:ext cx="11112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599925" y="1783525"/>
            <a:ext cx="7029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6473700" y="1707325"/>
            <a:ext cx="1164600" cy="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 title="[0,0,0,&quot;https://www.codecogs.com/eqnedit.php?latex=F_%7BB%7D#0&quot;]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02128" y="4482199"/>
            <a:ext cx="236322" cy="17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title="[0,0,0,&quot;https://www.codecogs.com/eqnedit.php?latex=F_%7BK%7D#0&quot;]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5413" y="4482199"/>
            <a:ext cx="254501" cy="17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title="[0,0,0,&quot;https://www.codecogs.com/eqnedit.php?latex=F_%7BU%7D#0&quot;]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94722" y="4482199"/>
            <a:ext cx="231194" cy="173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0"/>
          <p:cNvGrpSpPr/>
          <p:nvPr/>
        </p:nvGrpSpPr>
        <p:grpSpPr>
          <a:xfrm>
            <a:off x="-366925" y="865100"/>
            <a:ext cx="5714300" cy="3387475"/>
            <a:chOff x="-62125" y="26900"/>
            <a:chExt cx="5714300" cy="3387475"/>
          </a:xfrm>
        </p:grpSpPr>
        <p:pic>
          <p:nvPicPr>
            <p:cNvPr id="192" name="Google Shape;192;p20"/>
            <p:cNvPicPr preferRelativeResize="0"/>
            <p:nvPr/>
          </p:nvPicPr>
          <p:blipFill rotWithShape="1">
            <a:blip r:embed="rId19">
              <a:alphaModFix/>
            </a:blip>
            <a:srcRect b="15900" l="8402" r="54871" t="68856"/>
            <a:stretch/>
          </p:blipFill>
          <p:spPr>
            <a:xfrm>
              <a:off x="2648625" y="2323975"/>
              <a:ext cx="1164600" cy="1090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" name="Google Shape;193;p20"/>
            <p:cNvGrpSpPr/>
            <p:nvPr/>
          </p:nvGrpSpPr>
          <p:grpSpPr>
            <a:xfrm>
              <a:off x="-62125" y="26900"/>
              <a:ext cx="5714300" cy="2533400"/>
              <a:chOff x="-62125" y="26900"/>
              <a:chExt cx="5714300" cy="2533400"/>
            </a:xfrm>
          </p:grpSpPr>
          <p:pic>
            <p:nvPicPr>
              <p:cNvPr id="194" name="Google Shape;194;p20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 rot="-5400000">
                <a:off x="1528325" y="-1563550"/>
                <a:ext cx="2533400" cy="5714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5" name="Google Shape;195;p20"/>
              <p:cNvSpPr/>
              <p:nvPr/>
            </p:nvSpPr>
            <p:spPr>
              <a:xfrm>
                <a:off x="3843463" y="1523600"/>
                <a:ext cx="863100" cy="86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Model</a:t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872376" y="3681650"/>
            <a:ext cx="2923670" cy="1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20">
            <a:alphaModFix/>
          </a:blip>
          <a:srcRect b="0" l="0" r="49657" t="0"/>
          <a:stretch/>
        </p:blipFill>
        <p:spPr>
          <a:xfrm>
            <a:off x="5872375" y="3681650"/>
            <a:ext cx="1471875" cy="14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395770" y="1560920"/>
            <a:ext cx="1059900" cy="916800"/>
          </a:xfrm>
          <a:prstGeom prst="rect">
            <a:avLst/>
          </a:prstGeom>
          <a:solidFill>
            <a:srgbClr val="D7302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Kidney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2401151" y="1560920"/>
            <a:ext cx="1059900" cy="916800"/>
          </a:xfrm>
          <a:prstGeom prst="rect">
            <a:avLst/>
          </a:prstGeom>
          <a:solidFill>
            <a:srgbClr val="4575B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Bladder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2401151" y="3223244"/>
            <a:ext cx="1059900" cy="916800"/>
          </a:xfrm>
          <a:prstGeom prst="rect">
            <a:avLst/>
          </a:prstGeom>
          <a:solidFill>
            <a:srgbClr val="FEB2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Urine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2600689" y="826969"/>
            <a:ext cx="698700" cy="734100"/>
          </a:xfrm>
          <a:prstGeom prst="downArrow">
            <a:avLst>
              <a:gd fmla="val 50000" name="adj1"/>
              <a:gd fmla="val 47948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07" name="Google Shape;207;p21"/>
          <p:cNvCxnSpPr/>
          <p:nvPr/>
        </p:nvCxnSpPr>
        <p:spPr>
          <a:xfrm>
            <a:off x="1455776" y="2211804"/>
            <a:ext cx="945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1"/>
          <p:cNvCxnSpPr/>
          <p:nvPr/>
        </p:nvCxnSpPr>
        <p:spPr>
          <a:xfrm rot="10800000">
            <a:off x="1456151" y="1826806"/>
            <a:ext cx="945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733334" y="2477626"/>
            <a:ext cx="1668000" cy="1396500"/>
          </a:xfrm>
          <a:prstGeom prst="bentConnector3">
            <a:avLst>
              <a:gd fmla="val 26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1"/>
          <p:cNvCxnSpPr/>
          <p:nvPr/>
        </p:nvCxnSpPr>
        <p:spPr>
          <a:xfrm rot="10800000">
            <a:off x="1117992" y="2477594"/>
            <a:ext cx="1283100" cy="1011600"/>
          </a:xfrm>
          <a:prstGeom prst="bentConnector3">
            <a:avLst>
              <a:gd fmla="val 9973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1"/>
          <p:cNvCxnSpPr/>
          <p:nvPr/>
        </p:nvCxnSpPr>
        <p:spPr>
          <a:xfrm flipH="1" rot="-5400000">
            <a:off x="2365700" y="2850202"/>
            <a:ext cx="74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1"/>
          <p:cNvCxnSpPr/>
          <p:nvPr/>
        </p:nvCxnSpPr>
        <p:spPr>
          <a:xfrm rot="-5400000">
            <a:off x="2750697" y="2850132"/>
            <a:ext cx="74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21" title="[0,0,0,&quot;https://www.codecogs.com/eqnedit.php?latex=q_%7BBK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03" y="1545356"/>
            <a:ext cx="446537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 title="[0,0,0,&quot;https://www.codecogs.com/eqnedit.php?latex=q_%7BBU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216" y="2754306"/>
            <a:ext cx="420270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title="[0,0,0,&quot;https://www.codecogs.com/eqnedit.php?latex=q_%7BKU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83" y="3961762"/>
            <a:ext cx="440908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title="[0,0,0,&quot;https://www.codecogs.com/eqnedit.php?latex=q_%7BKB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7077" y="2361793"/>
            <a:ext cx="442784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title="[0,0,0,&quot;https://www.codecogs.com/eqnedit.php?latex=q_%7BUK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0695" y="3223175"/>
            <a:ext cx="440908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title="[0,0,0,&quot;https://www.codecogs.com/eqnedit.php?latex=q_%7BUB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1112" y="2754306"/>
            <a:ext cx="416518" cy="17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1"/>
          <p:cNvCxnSpPr>
            <a:stCxn id="203" idx="1"/>
            <a:endCxn id="203" idx="0"/>
          </p:cNvCxnSpPr>
          <p:nvPr/>
        </p:nvCxnSpPr>
        <p:spPr>
          <a:xfrm flipH="1" rot="10800000">
            <a:off x="395770" y="1560920"/>
            <a:ext cx="530100" cy="458400"/>
          </a:xfrm>
          <a:prstGeom prst="curvedConnector4">
            <a:avLst>
              <a:gd fmla="val -40894" name="adj1"/>
              <a:gd fmla="val 147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1"/>
          <p:cNvCxnSpPr>
            <a:stCxn id="204" idx="3"/>
            <a:endCxn id="204" idx="0"/>
          </p:cNvCxnSpPr>
          <p:nvPr/>
        </p:nvCxnSpPr>
        <p:spPr>
          <a:xfrm rot="10800000">
            <a:off x="2931251" y="1560920"/>
            <a:ext cx="529800" cy="458400"/>
          </a:xfrm>
          <a:prstGeom prst="curvedConnector4">
            <a:avLst>
              <a:gd fmla="val -40894" name="adj1"/>
              <a:gd fmla="val 147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21" title="[0,0,0,&quot;https://www.codecogs.com/eqnedit.php?latex=%5Calpha_%7BK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75" y="1211262"/>
            <a:ext cx="366606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title="[0,0,0,&quot;https://www.codecogs.com/eqnedit.php?latex=%5Calpha_%7BU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64274" y="3208113"/>
            <a:ext cx="330734" cy="1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title="[0,0,0,&quot;https://www.codecogs.com/eqnedit.php?latex=%5Calpha_%7BB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1165" y="1275428"/>
            <a:ext cx="340276" cy="17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1"/>
          <p:cNvCxnSpPr/>
          <p:nvPr/>
        </p:nvCxnSpPr>
        <p:spPr>
          <a:xfrm flipH="1">
            <a:off x="192370" y="2211804"/>
            <a:ext cx="203400" cy="29082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3461157" y="2083471"/>
            <a:ext cx="639900" cy="3041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1"/>
          <p:cNvCxnSpPr/>
          <p:nvPr/>
        </p:nvCxnSpPr>
        <p:spPr>
          <a:xfrm>
            <a:off x="3461157" y="3745796"/>
            <a:ext cx="251700" cy="13497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1"/>
          <p:cNvCxnSpPr>
            <a:stCxn id="205" idx="0"/>
            <a:endCxn id="205" idx="3"/>
          </p:cNvCxnSpPr>
          <p:nvPr/>
        </p:nvCxnSpPr>
        <p:spPr>
          <a:xfrm flipH="1" rot="-5400000">
            <a:off x="2966801" y="3187544"/>
            <a:ext cx="458400" cy="529800"/>
          </a:xfrm>
          <a:prstGeom prst="curvedConnector4">
            <a:avLst>
              <a:gd fmla="val -47275" name="adj1"/>
              <a:gd fmla="val 140894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1" title="[0,0,0,&quot;https://www.codecogs.com/eqnedit.php?latex=%20K%5E%7Bss%7D%20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7498" y="1608796"/>
            <a:ext cx="335965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 title="[0,0,0,&quot;https://www.codecogs.com/eqnedit.php?latex=%20U%5E%7Bss%7D%20#0&quot;]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2017" y="3271184"/>
            <a:ext cx="291397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 title="[0,0,0,&quot;https://www.codecogs.com/eqnedit.php?latex=%20B%5E%7Bss%7D%20#0&quot;]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42597" y="1608796"/>
            <a:ext cx="310238" cy="1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 title="[0,0,0,&quot;https://www.codecogs.com/eqnedit.php?latex=F_%7BB%7D#0&quot;]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21128" y="4482199"/>
            <a:ext cx="236322" cy="17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 title="[0,0,0,&quot;https://www.codecogs.com/eqnedit.php?latex=F_%7BK%7D#0&quot;]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5413" y="4482199"/>
            <a:ext cx="254501" cy="17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 title="[0,0,0,&quot;https://www.codecogs.com/eqnedit.php?latex=F_%7BU%7D#0&quot;]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94722" y="4482199"/>
            <a:ext cx="231194" cy="1733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>
            <p:ph type="title"/>
          </p:nvPr>
        </p:nvSpPr>
        <p:spPr>
          <a:xfrm>
            <a:off x="311700" y="445025"/>
            <a:ext cx="3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Reduction</a:t>
            </a:r>
            <a:endParaRPr/>
          </a:p>
        </p:txBody>
      </p:sp>
      <p:cxnSp>
        <p:nvCxnSpPr>
          <p:cNvPr id="235" name="Google Shape;235;p21"/>
          <p:cNvCxnSpPr/>
          <p:nvPr/>
        </p:nvCxnSpPr>
        <p:spPr>
          <a:xfrm>
            <a:off x="3461157" y="1854871"/>
            <a:ext cx="639900" cy="3041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1"/>
          <p:cNvCxnSpPr/>
          <p:nvPr/>
        </p:nvCxnSpPr>
        <p:spPr>
          <a:xfrm>
            <a:off x="3461157" y="3517196"/>
            <a:ext cx="251700" cy="13497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1"/>
          <p:cNvCxnSpPr/>
          <p:nvPr/>
        </p:nvCxnSpPr>
        <p:spPr>
          <a:xfrm flipH="1">
            <a:off x="192370" y="1907004"/>
            <a:ext cx="203400" cy="29082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8" name="Google Shape;238;p21"/>
          <p:cNvPicPr preferRelativeResize="0"/>
          <p:nvPr/>
        </p:nvPicPr>
        <p:blipFill rotWithShape="1">
          <a:blip r:embed="rId18">
            <a:alphaModFix/>
          </a:blip>
          <a:srcRect b="68069" l="0" r="44668" t="4778"/>
          <a:stretch/>
        </p:blipFill>
        <p:spPr>
          <a:xfrm>
            <a:off x="-2722100" y="1818175"/>
            <a:ext cx="2013450" cy="2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690500" y="445025"/>
            <a:ext cx="4169651" cy="4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101150" y="2997100"/>
            <a:ext cx="1552575" cy="12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29">
            <a:alphaModFix/>
          </a:blip>
          <a:srcRect b="58258" l="3618" r="44986" t="1601"/>
          <a:stretch/>
        </p:blipFill>
        <p:spPr>
          <a:xfrm>
            <a:off x="-24450" y="3020925"/>
            <a:ext cx="2378200" cy="20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